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37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6" y="67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7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6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9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2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867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13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8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2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76628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31.png"  /><Relationship Id="rId4" Type="http://schemas.openxmlformats.org/officeDocument/2006/relationships/image" Target="../media/image3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399C224A-CA43-47D3-A9C4-2D74FED1711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783319" y="1719577"/>
            <a:ext cx="70925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783319" y="1959479"/>
            <a:ext cx="8284701" cy="1469521"/>
            <a:chOff x="3881329" y="2027822"/>
            <a:chExt cx="3976116" cy="90995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57AACF9D-0268-4898-8C0F-2BCF7033402C}"/>
                </a:ext>
              </a:extLst>
            </p:cNvPr>
            <p:cNvSpPr/>
            <p:nvPr/>
          </p:nvSpPr>
          <p:spPr>
            <a:xfrm>
              <a:off x="4048969" y="2107704"/>
              <a:ext cx="3808476" cy="830072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rgbClr val="ECE9E0"/>
              </a:bgClr>
            </a:patt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87240955-0E74-48DB-9EBB-ABD7E7E79F38}"/>
                </a:ext>
              </a:extLst>
            </p:cNvPr>
            <p:cNvSpPr/>
            <p:nvPr/>
          </p:nvSpPr>
          <p:spPr>
            <a:xfrm>
              <a:off x="3881329" y="2027822"/>
              <a:ext cx="3909060" cy="803144"/>
            </a:xfrm>
            <a:prstGeom prst="rect">
              <a:avLst/>
            </a:prstGeom>
            <a:solidFill>
              <a:srgbClr val="FED24B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kern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</a:rPr>
                <a:t>정치뉴스 댓글 분석에 따른 제</a:t>
              </a:r>
              <a:r>
                <a:rPr lang="en-US" altLang="ko-KR" sz="2800" b="1" kern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</a:rPr>
                <a:t>20</a:t>
              </a:r>
              <a:r>
                <a:rPr lang="ko-KR" altLang="en-US" sz="2800" b="1" kern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</a:rPr>
                <a:t>대 대통령선거 지지율 변화와 인과추론 시각화</a:t>
              </a:r>
              <a:endParaRPr lang="en-US" altLang="ko-KR" sz="2800" b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endParaRPr>
            </a:p>
          </p:txBody>
        </p:sp>
      </p:grp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xmlns="" id="{87240955-0E74-48DB-9EBB-ABD7E7E79F38}"/>
              </a:ext>
            </a:extLst>
          </p:cNvPr>
          <p:cNvSpPr/>
          <p:nvPr/>
        </p:nvSpPr>
        <p:spPr>
          <a:xfrm>
            <a:off x="8875876" y="1608681"/>
            <a:ext cx="1052425" cy="22179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solidFill>
                  <a:prstClr val="white"/>
                </a:solidFill>
              </a:rPr>
              <a:t>소컴소컴</a:t>
            </a:r>
            <a:endParaRPr lang="en-US" altLang="ko-KR" sz="1000" b="1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C9B872A-ED0E-49B1-5435-79670E17B3F9}"/>
              </a:ext>
            </a:extLst>
          </p:cNvPr>
          <p:cNvSpPr/>
          <p:nvPr/>
        </p:nvSpPr>
        <p:spPr>
          <a:xfrm>
            <a:off x="8160224" y="3981873"/>
            <a:ext cx="2483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팀장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19011498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권예담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팀원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18013186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정예진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19011352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이정은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19013122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고두형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F815DBC-BD30-8A2C-433C-35A26BFB76DB}"/>
              </a:ext>
            </a:extLst>
          </p:cNvPr>
          <p:cNvSpPr/>
          <p:nvPr/>
        </p:nvSpPr>
        <p:spPr>
          <a:xfrm>
            <a:off x="1783319" y="5718120"/>
            <a:ext cx="2144083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학년도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학기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세종대학교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캡스톤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디자인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6107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4215716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1" y="353288"/>
            <a:ext cx="4309964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3.3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인과관계 계산 그래프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98908" y="1398519"/>
            <a:ext cx="2344311" cy="4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인과관계 계산 그래프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5891" y="1357390"/>
            <a:ext cx="419382" cy="41938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>
          <a:xfrm>
            <a:off x="1195891" y="1536970"/>
            <a:ext cx="10889689" cy="4291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35250" t="38600" r="45170" b="57300"/>
          <a:stretch>
            <a:fillRect/>
          </a:stretch>
        </p:blipFill>
        <p:spPr>
          <a:xfrm>
            <a:off x="1573229" y="2186110"/>
            <a:ext cx="8227881" cy="8409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1686779" y="4872457"/>
            <a:ext cx="8490055" cy="1104628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모서리가 둥근 직사각형 10"/>
          <p:cNvSpPr/>
          <p:nvPr/>
        </p:nvSpPr>
        <p:spPr>
          <a:xfrm>
            <a:off x="1565176" y="4460426"/>
            <a:ext cx="8490055" cy="1289798"/>
          </a:xfrm>
          <a:prstGeom prst="round1Rect">
            <a:avLst>
              <a:gd name="adj" fmla="val 93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65178" y="3952541"/>
            <a:ext cx="2087953" cy="385924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Granger Causality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33380" y="4570343"/>
            <a:ext cx="8055412" cy="106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 지지율의 현재값을 예측할 때</a:t>
            </a:r>
            <a:r>
              <a:rPr lang="en-US" altLang="ko-KR" sz="1600" b="1"/>
              <a:t>, </a:t>
            </a:r>
            <a:r>
              <a:rPr lang="ko-KR" altLang="en-US" sz="1600" b="1"/>
              <a:t>지지율의 과거값만으로 예측하는 것보다</a:t>
            </a:r>
            <a:endParaRPr lang="ko-KR" altLang="en-US" sz="1600" b="1"/>
          </a:p>
          <a:p>
            <a:pPr lvl="0">
              <a:defRPr/>
            </a:pPr>
            <a:r>
              <a:rPr lang="ko-KR" altLang="en-US" sz="1600" b="1"/>
              <a:t> </a:t>
            </a:r>
            <a:r>
              <a:rPr lang="en-US" altLang="ko-KR" sz="1600" b="1"/>
              <a:t>‘ </a:t>
            </a:r>
            <a:r>
              <a:rPr lang="ko-KR" altLang="en-US" sz="1600" b="1">
                <a:solidFill>
                  <a:schemeClr val="accent2"/>
                </a:solidFill>
              </a:rPr>
              <a:t>키워드 빈도수의 과거값과 함께 예측하는 것이 더 정확하다</a:t>
            </a:r>
            <a:r>
              <a:rPr lang="ko-KR" altLang="en-US" sz="1600" b="1"/>
              <a:t> </a:t>
            </a:r>
            <a:r>
              <a:rPr lang="en-US" altLang="ko-KR" sz="1600" b="1"/>
              <a:t>’ </a:t>
            </a:r>
            <a:r>
              <a:rPr lang="ko-KR" altLang="en-US" sz="1600" b="1"/>
              <a:t>면</a:t>
            </a:r>
            <a:endParaRPr lang="ko-KR" altLang="en-US" sz="1600" b="1"/>
          </a:p>
          <a:p>
            <a:pPr lvl="0">
              <a:defRPr/>
            </a:pPr>
            <a:r>
              <a:rPr lang="en-US" altLang="ko-KR" sz="1600" b="1"/>
              <a:t> </a:t>
            </a:r>
            <a:r>
              <a:rPr lang="ko-KR" altLang="en-US" sz="1600" b="1"/>
              <a:t>키워드 빈도수가 지지율에 영향을 미친다</a:t>
            </a:r>
            <a:r>
              <a:rPr lang="en-US" altLang="ko-KR" sz="1600" b="1"/>
              <a:t>.</a:t>
            </a:r>
            <a:endParaRPr lang="en-US" altLang="ko-KR" sz="1600" b="1"/>
          </a:p>
          <a:p>
            <a:pPr lvl="0">
              <a:defRPr/>
            </a:pPr>
            <a:r>
              <a:rPr lang="ko-KR" altLang="en-US" sz="1600" b="1"/>
              <a:t>  </a:t>
            </a:r>
            <a:r>
              <a:rPr lang="en-US" altLang="ko-KR" sz="1600" b="1"/>
              <a:t>&gt;</a:t>
            </a:r>
            <a:r>
              <a:rPr lang="ko-KR" altLang="en-US" sz="1600" b="1"/>
              <a:t> 이를 </a:t>
            </a:r>
            <a:r>
              <a:rPr lang="en-US" altLang="ko-KR" sz="1600" b="1"/>
              <a:t>LSTM</a:t>
            </a:r>
            <a:r>
              <a:rPr lang="ko-KR" altLang="en-US" sz="1600" b="1"/>
              <a:t> 모델과 </a:t>
            </a:r>
            <a:r>
              <a:rPr lang="en-US" altLang="ko-KR" sz="1600" b="1"/>
              <a:t>Elastic Net</a:t>
            </a:r>
            <a:r>
              <a:rPr lang="ko-KR" altLang="en-US" sz="1600" b="1"/>
              <a:t> 가중치 규제를 적용하여 도출한다</a:t>
            </a:r>
            <a:r>
              <a:rPr lang="en-US" altLang="ko-KR" sz="1600" b="1"/>
              <a:t>.</a:t>
            </a:r>
            <a:endParaRPr lang="en-US" altLang="ko-KR" sz="1600" b="1"/>
          </a:p>
        </p:txBody>
      </p:sp>
      <p:sp>
        <p:nvSpPr>
          <p:cNvPr id="22" name="직사각형 21"/>
          <p:cNvSpPr/>
          <p:nvPr/>
        </p:nvSpPr>
        <p:spPr>
          <a:xfrm>
            <a:off x="2556432" y="2166192"/>
            <a:ext cx="2890313" cy="884464"/>
          </a:xfrm>
          <a:prstGeom prst="rect">
            <a:avLst/>
          </a:prstGeom>
          <a:noFill/>
          <a:ln w="635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69d8a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789878" y="2143059"/>
            <a:ext cx="2948631" cy="884464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2785" y="3279141"/>
            <a:ext cx="1496669" cy="3003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지지율의 현재값</a:t>
            </a:r>
            <a:endParaRPr lang="ko-KR" altLang="en-US" sz="1400"/>
          </a:p>
        </p:txBody>
      </p:sp>
      <p:sp>
        <p:nvSpPr>
          <p:cNvPr id="25" name="TextBox 24"/>
          <p:cNvSpPr txBox="1"/>
          <p:nvPr/>
        </p:nvSpPr>
        <p:spPr>
          <a:xfrm>
            <a:off x="3392692" y="3278823"/>
            <a:ext cx="2089898" cy="3006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키워드 빈도수의 과거값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79919" y="3278584"/>
            <a:ext cx="1559015" cy="300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지지율의 과거 값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1" animBg="1"/>
      <p:bldP spid="23" grpId="2" animBg="1"/>
      <p:bldP spid="26" grpId="3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4215716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1" y="353288"/>
            <a:ext cx="4309964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3.4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인과관계 계산 그래프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1819550" y="2744996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28724" y="1458677"/>
            <a:ext cx="23443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인과관계 계산 그래프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5891" y="1357390"/>
            <a:ext cx="419382" cy="41938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>
          <a:xfrm>
            <a:off x="1195891" y="1536970"/>
            <a:ext cx="10889689" cy="4291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381416" y="3631052"/>
            <a:ext cx="4898149" cy="78712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10"/>
          <p:cNvSpPr/>
          <p:nvPr/>
        </p:nvSpPr>
        <p:spPr>
          <a:xfrm>
            <a:off x="6259814" y="2988947"/>
            <a:ext cx="4898150" cy="1284695"/>
          </a:xfrm>
          <a:prstGeom prst="round1Rect">
            <a:avLst>
              <a:gd name="adj" fmla="val 93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59815" y="2481062"/>
            <a:ext cx="2087953" cy="385924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결과</a:t>
            </a: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57800" y="3187353"/>
            <a:ext cx="469167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/>
              <a:t>P-value</a:t>
            </a:r>
            <a:r>
              <a:rPr lang="ko-KR" altLang="en-US" sz="1600" b="1"/>
              <a:t>가 일정수준 이하이면</a:t>
            </a:r>
            <a:r>
              <a:rPr lang="en-US" altLang="ko-KR" sz="1600" b="1"/>
              <a:t> </a:t>
            </a:r>
            <a:r>
              <a:rPr lang="ko-KR" altLang="en-US" sz="1600" b="1"/>
              <a:t>대장동으로부터</a:t>
            </a:r>
            <a:endParaRPr lang="ko-KR" altLang="en-US" sz="1600" b="1"/>
          </a:p>
          <a:p>
            <a:pPr lvl="0">
              <a:defRPr/>
            </a:pPr>
            <a:r>
              <a:rPr lang="ko-KR" altLang="en-US" sz="1600" b="1"/>
              <a:t>지지율과의</a:t>
            </a:r>
            <a:r>
              <a:rPr lang="en-US" altLang="ko-KR" sz="1600" b="1"/>
              <a:t> granger causality</a:t>
            </a:r>
            <a:r>
              <a:rPr lang="ko-KR" altLang="en-US" sz="1600" b="1"/>
              <a:t>가 존재한다</a:t>
            </a:r>
            <a:r>
              <a:rPr lang="en-US" altLang="ko-KR" sz="1600" b="1"/>
              <a:t>.</a:t>
            </a:r>
            <a:endParaRPr lang="en-US" altLang="ko-KR" sz="1600" b="1"/>
          </a:p>
          <a:p>
            <a:pPr lvl="0">
              <a:defRPr/>
            </a:pPr>
            <a:endParaRPr lang="en-US" altLang="ko-KR" sz="100" b="1"/>
          </a:p>
          <a:p>
            <a:pPr lvl="0">
              <a:defRPr/>
            </a:pPr>
            <a:r>
              <a:rPr lang="en-US" altLang="ko-KR" sz="1600" b="1"/>
              <a:t>→ </a:t>
            </a:r>
            <a:r>
              <a:rPr lang="ko-KR" altLang="en-US" sz="1600" b="1"/>
              <a:t>대장동의 언급 빈도가 지지율에 영향을 미친다</a:t>
            </a:r>
            <a:r>
              <a:rPr lang="en-US" altLang="ko-KR" sz="1600" b="1"/>
              <a:t>.</a:t>
            </a:r>
            <a:endParaRPr lang="en-US" altLang="ko-KR" sz="1600" b="1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5740" t="36990" r="58620" b="22580"/>
          <a:stretch>
            <a:fillRect/>
          </a:stretch>
        </p:blipFill>
        <p:spPr>
          <a:xfrm>
            <a:off x="1195891" y="2291748"/>
            <a:ext cx="4672572" cy="331263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609456" y="2882819"/>
            <a:ext cx="626281" cy="645039"/>
          </a:xfrm>
          <a:prstGeom prst="rect">
            <a:avLst/>
          </a:prstGeom>
          <a:noFill/>
          <a:ln w="22225">
            <a:solidFill>
              <a:srgbClr val="ffc305"/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09455" y="3921083"/>
            <a:ext cx="626281" cy="645039"/>
          </a:xfrm>
          <a:prstGeom prst="rect">
            <a:avLst/>
          </a:prstGeom>
          <a:noFill/>
          <a:ln w="22225">
            <a:solidFill>
              <a:srgbClr val="ffc305"/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09455" y="4949730"/>
            <a:ext cx="626281" cy="645039"/>
          </a:xfrm>
          <a:prstGeom prst="rect">
            <a:avLst/>
          </a:prstGeom>
          <a:noFill/>
          <a:ln w="22225">
            <a:solidFill>
              <a:srgbClr val="ffc305"/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1" name="그림 35"/>
          <p:cNvPicPr>
            <a:picLocks noChangeAspect="1"/>
          </p:cNvPicPr>
          <p:nvPr/>
        </p:nvPicPr>
        <p:blipFill rotWithShape="1">
          <a:blip r:embed="rId4"/>
          <a:srcRect l="1400" t="24010" r="930" b="6720"/>
          <a:stretch>
            <a:fillRect/>
          </a:stretch>
        </p:blipFill>
        <p:spPr>
          <a:xfrm>
            <a:off x="783237" y="1167284"/>
            <a:ext cx="10716753" cy="4855513"/>
          </a:xfrm>
          <a:prstGeom prst="rect">
            <a:avLst/>
          </a:prstGeom>
        </p:spPr>
      </p:pic>
      <p:sp>
        <p:nvSpPr>
          <p:cNvPr id="42" name="직사각형 36"/>
          <p:cNvSpPr/>
          <p:nvPr/>
        </p:nvSpPr>
        <p:spPr>
          <a:xfrm>
            <a:off x="1197839" y="4704759"/>
            <a:ext cx="4850535" cy="607931"/>
          </a:xfrm>
          <a:prstGeom prst="rect">
            <a:avLst/>
          </a:prstGeom>
          <a:noFill/>
          <a:ln w="635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69d8a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3" name="직사각형 37"/>
          <p:cNvSpPr/>
          <p:nvPr/>
        </p:nvSpPr>
        <p:spPr>
          <a:xfrm>
            <a:off x="6266369" y="2099407"/>
            <a:ext cx="5270456" cy="3825143"/>
          </a:xfrm>
          <a:prstGeom prst="rect">
            <a:avLst/>
          </a:prstGeom>
          <a:noFill/>
          <a:ln w="635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69d8a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4" name="TextBox 38"/>
          <p:cNvSpPr txBox="1"/>
          <p:nvPr/>
        </p:nvSpPr>
        <p:spPr>
          <a:xfrm>
            <a:off x="3818009" y="5417531"/>
            <a:ext cx="2264656" cy="36490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추출 된 관련 키워드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472c4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5" name="TextBox 39"/>
          <p:cNvSpPr txBox="1"/>
          <p:nvPr/>
        </p:nvSpPr>
        <p:spPr>
          <a:xfrm>
            <a:off x="8302746" y="1606302"/>
            <a:ext cx="3225864" cy="3649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키워드 빈도수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 지지율 변화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472c4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1" animBg="1"/>
      <p:bldP spid="43" grpId="2" animBg="1"/>
      <p:bldP spid="45" grpId="3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직사각형 25"/>
          <p:cNvSpPr/>
          <p:nvPr/>
        </p:nvSpPr>
        <p:spPr>
          <a:xfrm>
            <a:off x="1442861" y="2800484"/>
            <a:ext cx="6545439" cy="285722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22" name="모서리가 둥근 직사각형 10"/>
          <p:cNvSpPr/>
          <p:nvPr/>
        </p:nvSpPr>
        <p:spPr>
          <a:xfrm>
            <a:off x="1245059" y="1882826"/>
            <a:ext cx="6481940" cy="3536843"/>
          </a:xfrm>
          <a:prstGeom prst="round1Rect">
            <a:avLst>
              <a:gd name="adj" fmla="val 93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63532" y="433171"/>
            <a:ext cx="3979224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1" y="353288"/>
            <a:ext cx="3979224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3.5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지지율 예측 그래프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14" name="TextBox 19"/>
          <p:cNvSpPr txBox="1"/>
          <p:nvPr/>
        </p:nvSpPr>
        <p:spPr>
          <a:xfrm>
            <a:off x="1181714" y="1362782"/>
            <a:ext cx="5737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●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 지지율 예측</a:t>
            </a:r>
            <a:endParaRPr kumimoji="0" lang="ko-KR" altLang="en-US" sz="1600" b="1" i="0" u="none" strike="noStrike" kern="1200" cap="none" spc="0" normalizeH="0" baseline="0">
              <a:solidFill>
                <a:srgbClr val="000000"/>
              </a:solidFill>
              <a:latin typeface="Abadi"/>
            </a:endParaRPr>
          </a:p>
        </p:txBody>
      </p:sp>
      <p:sp>
        <p:nvSpPr>
          <p:cNvPr id="4116" name="TextBox 4115"/>
          <p:cNvSpPr txBox="1"/>
          <p:nvPr/>
        </p:nvSpPr>
        <p:spPr>
          <a:xfrm>
            <a:off x="1536699" y="2660648"/>
            <a:ext cx="6096000" cy="122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‘</a:t>
            </a:r>
            <a:r>
              <a:rPr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이재명', '윤석열', '국민의힘', '민주당', '특검', '사퇴', '홍준표', '대장동',</a:t>
            </a:r>
            <a:endParaRPr sz="1200" b="0" i="0" u="none" strike="noStrike">
              <a:solidFill>
                <a:schemeClr val="tx1"/>
              </a:solidFill>
              <a:latin typeface="돋움"/>
              <a:ea typeface="돋움"/>
            </a:endParaRPr>
          </a:p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 '박근혜',</a:t>
            </a:r>
            <a:r>
              <a:rPr lang="en-US"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 '구속', '이낙연', '검찰', '유동규', '북한', '국회', '여론조작', '수사', </a:t>
            </a:r>
            <a:endParaRPr lang="en-US" sz="1200" b="0" i="0" u="none" strike="noStrike">
              <a:solidFill>
                <a:schemeClr val="tx1"/>
              </a:solidFill>
              <a:latin typeface="돋움"/>
              <a:ea typeface="돋움"/>
            </a:endParaRPr>
          </a:p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'대선후보', '문재인',</a:t>
            </a:r>
            <a:r>
              <a:rPr lang="ko-KR" altLang="en-US"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lang="en-US"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'정권교체', '세금', '감옥', '게이트', '단일화', '조작', '안철수',</a:t>
            </a:r>
            <a:endParaRPr lang="en-US" sz="1200" b="0" i="0" u="none" strike="noStrike">
              <a:solidFill>
                <a:schemeClr val="tx1"/>
              </a:solidFill>
              <a:latin typeface="돋움"/>
              <a:ea typeface="돋움"/>
            </a:endParaRPr>
          </a:p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 '조사', '미국', '정책', '선거', '정치', '이준석', '김종인', '교체', '연기', '문제', </a:t>
            </a:r>
            <a:endParaRPr lang="en-US" sz="1200" b="0" i="0" u="none" strike="noStrike">
              <a:solidFill>
                <a:schemeClr val="tx1"/>
              </a:solidFill>
              <a:latin typeface="돋움"/>
              <a:ea typeface="돋움"/>
            </a:endParaRPr>
          </a:p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'대표', '지지율', '단일화.1', '중국', '사기','공약', '경제', '김건희', '무당', '도박', </a:t>
            </a:r>
            <a:endParaRPr lang="en-US" sz="1200" b="0" i="0" u="none" strike="noStrike">
              <a:solidFill>
                <a:schemeClr val="tx1"/>
              </a:solidFill>
              <a:latin typeface="돋움"/>
              <a:ea typeface="돋움"/>
            </a:endParaRPr>
          </a:p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u="none" strike="noStrike">
                <a:solidFill>
                  <a:schemeClr val="tx1"/>
                </a:solidFill>
                <a:latin typeface="돋움"/>
                <a:ea typeface="돋움"/>
              </a:rPr>
              <a:t>'페미', '김혜경'</a:t>
            </a:r>
            <a:endParaRPr lang="en-US" sz="1200" b="0" i="0" u="none" strike="noStrike">
              <a:solidFill>
                <a:schemeClr val="tx1"/>
              </a:solidFill>
              <a:latin typeface="돋움"/>
              <a:ea typeface="돋움"/>
            </a:endParaRPr>
          </a:p>
        </p:txBody>
      </p:sp>
      <p:sp>
        <p:nvSpPr>
          <p:cNvPr id="4118" name="TextBox 4117"/>
          <p:cNvSpPr txBox="1"/>
          <p:nvPr/>
        </p:nvSpPr>
        <p:spPr>
          <a:xfrm>
            <a:off x="1549399" y="4387532"/>
            <a:ext cx="6095998" cy="649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u="none" strike="noStrike">
                <a:solidFill>
                  <a:srgbClr val="212121"/>
                </a:solidFill>
                <a:latin typeface="돋움"/>
                <a:ea typeface="돋움"/>
              </a:rPr>
              <a:t>'이재명', '윤석열', '국민의힘', '특검', '사퇴', '홍준표', '대장동', '박근혜', '여론조작', '수사', '대선후보', '정권교체', '안철수', '이준석', '김종인', '교체', '연기', '지지율', '단일화.1', '무당'</a:t>
            </a:r>
            <a:endParaRPr lang="ko-KR" altLang="en-US" sz="1200"/>
          </a:p>
        </p:txBody>
      </p:sp>
      <p:sp>
        <p:nvSpPr>
          <p:cNvPr id="4119" name="TextBox 19"/>
          <p:cNvSpPr txBox="1"/>
          <p:nvPr/>
        </p:nvSpPr>
        <p:spPr>
          <a:xfrm>
            <a:off x="1626213" y="2244478"/>
            <a:ext cx="2397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-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 이재명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(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후보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1)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 키워드</a:t>
            </a:r>
            <a:endParaRPr kumimoji="0" lang="ko-KR" altLang="en-US" sz="1600" b="1" i="0" u="none" strike="noStrike" kern="1200" cap="none" spc="0" normalizeH="0" baseline="0">
              <a:solidFill>
                <a:srgbClr val="000000"/>
              </a:solidFill>
              <a:latin typeface="Abadi"/>
            </a:endParaRPr>
          </a:p>
        </p:txBody>
      </p:sp>
      <p:sp>
        <p:nvSpPr>
          <p:cNvPr id="4120" name="TextBox 19"/>
          <p:cNvSpPr txBox="1"/>
          <p:nvPr/>
        </p:nvSpPr>
        <p:spPr>
          <a:xfrm>
            <a:off x="1651614" y="4009778"/>
            <a:ext cx="2397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-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 윤석열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(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후보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2)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Abadi"/>
              </a:rPr>
              <a:t> 키워드</a:t>
            </a:r>
            <a:endParaRPr kumimoji="0" lang="ko-KR" altLang="en-US" sz="1600" b="1" i="0" u="none" strike="noStrike" kern="1200" cap="none" spc="0" normalizeH="0" baseline="0">
              <a:solidFill>
                <a:srgbClr val="000000"/>
              </a:solidFill>
              <a:latin typeface="Abadi"/>
            </a:endParaRPr>
          </a:p>
        </p:txBody>
      </p:sp>
      <p:sp>
        <p:nvSpPr>
          <p:cNvPr id="4125" name="직사각형 41"/>
          <p:cNvSpPr/>
          <p:nvPr/>
        </p:nvSpPr>
        <p:spPr>
          <a:xfrm>
            <a:off x="8363135" y="1296005"/>
            <a:ext cx="3397064" cy="117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가중치 규제로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Elastic Net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과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LSTM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으로 학습하여 도출된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키워드의 빈도수 시계열 데이터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26" name="직사각형 19"/>
          <p:cNvSpPr/>
          <p:nvPr/>
        </p:nvSpPr>
        <p:spPr>
          <a:xfrm>
            <a:off x="9419884" y="5213349"/>
            <a:ext cx="1431026" cy="400811"/>
          </a:xfrm>
          <a:prstGeom prst="rect">
            <a:avLst/>
          </a:prstGeom>
          <a:solidFill>
            <a:srgbClr val="fed24b">
              <a:alpha val="100000"/>
            </a:srgbClr>
          </a:solidFill>
          <a:ln w="22225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  <a:scene3d>
            <a:camera prst="orthographicFront"/>
            <a:lightRig rig="threePt" dir="t"/>
          </a:scene3d>
          <a:sp3d prstMaterial="matte"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VAR</a:t>
            </a:r>
            <a:endParaRPr kumimoji="0" lang="en-US" altLang="ko-KR" sz="1600" b="1" i="0" u="none" strike="noStrike" kern="1200" cap="none" spc="0" normalizeH="0" baseline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27" name="직사각형 19"/>
          <p:cNvSpPr/>
          <p:nvPr/>
        </p:nvSpPr>
        <p:spPr>
          <a:xfrm>
            <a:off x="9388136" y="3657219"/>
            <a:ext cx="1431026" cy="400811"/>
          </a:xfrm>
          <a:prstGeom prst="rect">
            <a:avLst/>
          </a:prstGeom>
          <a:solidFill>
            <a:srgbClr val="fed24b">
              <a:alpha val="100000"/>
            </a:srgbClr>
          </a:solidFill>
          <a:ln w="22225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  <a:scene3d>
            <a:camera prst="orthographicFront"/>
            <a:lightRig rig="threePt" dir="t"/>
          </a:scene3d>
          <a:sp3d prstMaterial="matte"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정상성 확보</a:t>
            </a:r>
            <a:endParaRPr kumimoji="0" lang="ko-KR" altLang="en-US" sz="1600" b="1" i="0" u="none" strike="noStrike" kern="1200" cap="none" spc="0" normalizeH="0" baseline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28" name="오른쪽 화살표 4127"/>
          <p:cNvSpPr/>
          <p:nvPr/>
        </p:nvSpPr>
        <p:spPr>
          <a:xfrm rot="5365708">
            <a:off x="9817101" y="2733675"/>
            <a:ext cx="571500" cy="507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e5b2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29" name="오른쪽 화살표 4128"/>
          <p:cNvSpPr/>
          <p:nvPr/>
        </p:nvSpPr>
        <p:spPr>
          <a:xfrm rot="5365708">
            <a:off x="9836151" y="4384676"/>
            <a:ext cx="571500" cy="507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e5b2">
              <a:alpha val="100000"/>
            </a:srgbClr>
          </a:solidFill>
          <a:ln w="12700" cap="flat" cmpd="sng" algn="ctr">
            <a:solidFill>
              <a:srgbClr val="ecd17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30" name="직사각형 41"/>
          <p:cNvSpPr/>
          <p:nvPr/>
        </p:nvSpPr>
        <p:spPr>
          <a:xfrm>
            <a:off x="8325033" y="2756505"/>
            <a:ext cx="1365060" cy="41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ADF Test</a:t>
            </a:r>
            <a:endParaRPr kumimoji="0" lang="en-US" altLang="ko-KR" sz="1400" b="1" i="0" u="none" strike="noStrike" kern="1200" cap="none" spc="0" normalizeH="0" baseline="0">
              <a:solidFill>
                <a:srgbClr val="3057b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31" name="직사각형 41"/>
          <p:cNvSpPr/>
          <p:nvPr/>
        </p:nvSpPr>
        <p:spPr>
          <a:xfrm>
            <a:off x="10493561" y="2750155"/>
            <a:ext cx="1365060" cy="41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PACF Test</a:t>
            </a:r>
            <a:endParaRPr kumimoji="0" lang="en-US" altLang="ko-KR" sz="1400" b="1" i="0" u="none" strike="noStrike" kern="1200" cap="none" spc="0" normalizeH="0" baseline="0">
              <a:solidFill>
                <a:srgbClr val="3057b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32" name="직사각형 41"/>
          <p:cNvSpPr/>
          <p:nvPr/>
        </p:nvSpPr>
        <p:spPr>
          <a:xfrm>
            <a:off x="9188636" y="5753704"/>
            <a:ext cx="1923859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VAR 2 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3057b9"/>
                </a:solidFill>
                <a:latin typeface="맑은 고딕"/>
                <a:ea typeface="맑은 고딕"/>
                <a:cs typeface="맑은 고딕"/>
              </a:rPr>
              <a:t>모델로 학습</a:t>
            </a:r>
            <a:endParaRPr kumimoji="0" lang="ko-KR" altLang="en-US" sz="1400" b="1" i="0" u="none" strike="noStrike" kern="1200" cap="none" spc="0" normalizeH="0" baseline="0">
              <a:solidFill>
                <a:srgbClr val="3057b9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145" name=""/>
          <p:cNvPicPr>
            <a:picLocks noChangeAspect="1"/>
          </p:cNvPicPr>
          <p:nvPr/>
        </p:nvPicPr>
        <p:blipFill rotWithShape="1">
          <a:blip r:embed="rId2"/>
          <a:srcRect l="5420" t="19150" r="4900" b="6480"/>
          <a:stretch>
            <a:fillRect/>
          </a:stretch>
        </p:blipFill>
        <p:spPr>
          <a:xfrm>
            <a:off x="788339" y="1172868"/>
            <a:ext cx="10934700" cy="4959114"/>
          </a:xfrm>
          <a:prstGeom prst="rect">
            <a:avLst/>
          </a:prstGeom>
        </p:spPr>
      </p:pic>
      <p:sp>
        <p:nvSpPr>
          <p:cNvPr id="4146" name="직사각형 4135"/>
          <p:cNvSpPr/>
          <p:nvPr/>
        </p:nvSpPr>
        <p:spPr>
          <a:xfrm>
            <a:off x="3798266" y="5546442"/>
            <a:ext cx="4850535" cy="607931"/>
          </a:xfrm>
          <a:prstGeom prst="rect">
            <a:avLst/>
          </a:prstGeom>
          <a:noFill/>
          <a:ln w="635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69d8a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47" name="TextBox 4136"/>
          <p:cNvSpPr txBox="1"/>
          <p:nvPr/>
        </p:nvSpPr>
        <p:spPr>
          <a:xfrm>
            <a:off x="8731881" y="5491272"/>
            <a:ext cx="3380743" cy="6409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예측 전주차까지의 데이터를 바탕으로 지지율 예측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472c4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48" name="직사각형 4135"/>
          <p:cNvSpPr/>
          <p:nvPr/>
        </p:nvSpPr>
        <p:spPr>
          <a:xfrm>
            <a:off x="4182558" y="1185403"/>
            <a:ext cx="3933312" cy="549135"/>
          </a:xfrm>
          <a:prstGeom prst="rect">
            <a:avLst/>
          </a:prstGeom>
          <a:noFill/>
          <a:ln w="635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69d8a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49" name="TextBox 4136"/>
          <p:cNvSpPr txBox="1"/>
          <p:nvPr/>
        </p:nvSpPr>
        <p:spPr>
          <a:xfrm>
            <a:off x="8285971" y="1187383"/>
            <a:ext cx="3051484" cy="36328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어떤 후보가 우세한지 확인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472c4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6" grpId="0" animBg="1"/>
      <p:bldP spid="4147" grpId="1" animBg="1"/>
      <p:bldP spid="4148" grpId="2" animBg="1"/>
      <p:bldP spid="4149" grpId="3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4215716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1" y="353288"/>
            <a:ext cx="4309964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3.6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후보자 감정 분석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95891" y="1536970"/>
            <a:ext cx="10889689" cy="4291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36602" y="1183036"/>
            <a:ext cx="22129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후보자 감정 분석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08376" y="1103285"/>
            <a:ext cx="541400" cy="541400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>
          <a:xfrm>
            <a:off x="1241294" y="1671081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>
          <a:xfrm>
            <a:off x="3812558" y="4108789"/>
            <a:ext cx="1214283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b="36570"/>
          <a:stretch>
            <a:fillRect/>
          </a:stretch>
        </p:blipFill>
        <p:spPr>
          <a:xfrm>
            <a:off x="748696" y="1585606"/>
            <a:ext cx="5892039" cy="220932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65069" y="4062980"/>
            <a:ext cx="29303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Ex) 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이재명 </a:t>
            </a:r>
            <a:r>
              <a:rPr lang="ko-KR" altLang="en-US" sz="1100" b="1">
                <a:solidFill>
                  <a:srgbClr val="c00000"/>
                </a:solidFill>
              </a:rPr>
              <a:t>부정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 데이터 </a:t>
            </a: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csv 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파일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8696" y="1189971"/>
            <a:ext cx="29303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Ex) 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이재명 </a:t>
            </a:r>
            <a:r>
              <a:rPr lang="ko-KR" altLang="en-US" sz="1100" b="1">
                <a:solidFill>
                  <a:srgbClr val="0070c0"/>
                </a:solidFill>
              </a:rPr>
              <a:t>긍정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 데이터 </a:t>
            </a: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csv 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파일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52897" y="2542982"/>
            <a:ext cx="4969185" cy="623921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10"/>
          <p:cNvSpPr/>
          <p:nvPr/>
        </p:nvSpPr>
        <p:spPr>
          <a:xfrm>
            <a:off x="7013232" y="2362296"/>
            <a:ext cx="5019985" cy="694691"/>
          </a:xfrm>
          <a:prstGeom prst="round1Rect">
            <a:avLst>
              <a:gd name="adj" fmla="val 93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13233" y="1827375"/>
            <a:ext cx="1431026" cy="400811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googletrans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81436" y="2472212"/>
            <a:ext cx="50430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한글의 감정분석이 어려워 한글로 이루어진 댓글들을</a:t>
            </a:r>
            <a:endParaRPr lang="ko-KR" altLang="en-US" sz="1500" b="1"/>
          </a:p>
          <a:p>
            <a:pPr lvl="0">
              <a:defRPr/>
            </a:pPr>
            <a:r>
              <a:rPr lang="ko-KR" altLang="en-US" sz="1500" b="1"/>
              <a:t>영어로 번역한다</a:t>
            </a:r>
            <a:r>
              <a:rPr lang="en-US" altLang="ko-KR" sz="1500" b="1"/>
              <a:t>.</a:t>
            </a:r>
            <a:endParaRPr lang="ko-KR" altLang="en-US" sz="1500" b="1"/>
          </a:p>
        </p:txBody>
      </p:sp>
      <p:sp>
        <p:nvSpPr>
          <p:cNvPr id="23" name="직사각형 22"/>
          <p:cNvSpPr/>
          <p:nvPr/>
        </p:nvSpPr>
        <p:spPr>
          <a:xfrm>
            <a:off x="7162870" y="4292536"/>
            <a:ext cx="4946501" cy="923578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모서리가 둥근 직사각형 10"/>
          <p:cNvSpPr/>
          <p:nvPr/>
        </p:nvSpPr>
        <p:spPr>
          <a:xfrm>
            <a:off x="7041267" y="4098777"/>
            <a:ext cx="4946501" cy="1005733"/>
          </a:xfrm>
          <a:prstGeom prst="round1Rect">
            <a:avLst>
              <a:gd name="adj" fmla="val 93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41267" y="3533178"/>
            <a:ext cx="1434788" cy="397241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LSTM</a:t>
            </a:r>
            <a:r>
              <a: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모델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09470" y="4208693"/>
            <a:ext cx="50430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이진 분류 문제를 수행하는 모델로써</a:t>
            </a:r>
            <a:r>
              <a:rPr lang="en-US" altLang="ko-KR" sz="1500" b="1"/>
              <a:t> SentiWordNet</a:t>
            </a:r>
            <a:r>
              <a:rPr lang="ko-KR" altLang="en-US" sz="1500" b="1"/>
              <a:t>을 이용하여 감정분석모델을 학습시켜 영어로 번역된 댓글들의 긍정</a:t>
            </a:r>
            <a:r>
              <a:rPr lang="en-US" altLang="ko-KR" sz="1500" b="1"/>
              <a:t>, </a:t>
            </a:r>
            <a:r>
              <a:rPr lang="ko-KR" altLang="en-US" sz="1500" b="1"/>
              <a:t>부정을 분류한다</a:t>
            </a:r>
            <a:r>
              <a:rPr lang="en-US" altLang="ko-KR" sz="1500" b="1"/>
              <a:t>.</a:t>
            </a:r>
            <a:endParaRPr lang="ko-KR" altLang="en-US" sz="15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1758" y="4493948"/>
            <a:ext cx="5877536" cy="2131204"/>
          </a:xfrm>
          <a:prstGeom prst="rect">
            <a:avLst/>
          </a:prstGeom>
        </p:spPr>
      </p:pic>
      <p:pic>
        <p:nvPicPr>
          <p:cNvPr id="34" name="그림 28"/>
          <p:cNvPicPr>
            <a:picLocks noChangeAspect="1"/>
          </p:cNvPicPr>
          <p:nvPr/>
        </p:nvPicPr>
        <p:blipFill rotWithShape="1">
          <a:blip r:embed="rId5"/>
          <a:srcRect l="14430" t="25130" r="4540" b="6520"/>
          <a:stretch>
            <a:fillRect/>
          </a:stretch>
        </p:blipFill>
        <p:spPr>
          <a:xfrm>
            <a:off x="664482" y="1052744"/>
            <a:ext cx="11527518" cy="5587420"/>
          </a:xfrm>
          <a:prstGeom prst="rect">
            <a:avLst/>
          </a:prstGeom>
        </p:spPr>
      </p:pic>
      <p:sp>
        <p:nvSpPr>
          <p:cNvPr id="35" name="직사각형 29"/>
          <p:cNvSpPr/>
          <p:nvPr/>
        </p:nvSpPr>
        <p:spPr>
          <a:xfrm>
            <a:off x="8903191" y="1849618"/>
            <a:ext cx="3288809" cy="2109107"/>
          </a:xfrm>
          <a:prstGeom prst="rect">
            <a:avLst/>
          </a:prstGeom>
          <a:noFill/>
          <a:ln w="635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직사각형 30"/>
          <p:cNvSpPr/>
          <p:nvPr/>
        </p:nvSpPr>
        <p:spPr>
          <a:xfrm>
            <a:off x="963097" y="3751307"/>
            <a:ext cx="7841133" cy="2966542"/>
          </a:xfrm>
          <a:prstGeom prst="rect">
            <a:avLst/>
          </a:prstGeom>
          <a:noFill/>
          <a:ln w="635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TextBox 31"/>
          <p:cNvSpPr txBox="1"/>
          <p:nvPr/>
        </p:nvSpPr>
        <p:spPr>
          <a:xfrm>
            <a:off x="9285359" y="4073478"/>
            <a:ext cx="2906641" cy="36490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각 후보 댓글 긍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부정 비율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472c4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TextBox 32"/>
          <p:cNvSpPr txBox="1"/>
          <p:nvPr/>
        </p:nvSpPr>
        <p:spPr>
          <a:xfrm>
            <a:off x="8915420" y="6257574"/>
            <a:ext cx="2586969" cy="36490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실제 긍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부정 댓글 확인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472c4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1" animBg="1"/>
      <p:bldP spid="36" grpId="2" animBg="1"/>
      <p:bldP spid="38" grpId="3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4.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시연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l="10900" t="8920" r="9360" b="12520"/>
          <a:stretch>
            <a:fillRect/>
          </a:stretch>
        </p:blipFill>
        <p:spPr>
          <a:xfrm>
            <a:off x="1234723" y="1270000"/>
            <a:ext cx="10345796" cy="5388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5.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기대효과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직사각형 14"/>
          <p:cNvSpPr/>
          <p:nvPr/>
        </p:nvSpPr>
        <p:spPr>
          <a:xfrm>
            <a:off x="1462125" y="1696506"/>
            <a:ext cx="5273314" cy="539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키워드 빈도 순위표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&amp;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키워드 빈도 그래프</a:t>
            </a:r>
            <a:endParaRPr kumimoji="0" lang="en-US" altLang="ko-KR" sz="2000" b="1" i="0" u="none" strike="noStrike" kern="1200" cap="none" spc="0" normalizeH="0" baseline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2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409" y="1552494"/>
            <a:ext cx="680524" cy="68052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61939" y="2722291"/>
            <a:ext cx="9847489" cy="44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●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키워드 빈도 순위표를 통해 대중들의 관심 키워드를 월별로 한눈에 확인 가능하다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61938" y="3721124"/>
            <a:ext cx="98474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●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키워드 빈도 그래프로 해당 키워드가 언제 언급량이 줄어들고 급증했는지를 한눈에 확인 가능하다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61938" y="4712639"/>
            <a:ext cx="98474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●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키워드 빈도 그래프들을 이용하여 사전에 알지 못했던 정치적사건을 확인 가능하다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5.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기대효과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7"/>
          <p:cNvSpPr/>
          <p:nvPr/>
        </p:nvSpPr>
        <p:spPr>
          <a:xfrm>
            <a:off x="1363532" y="1564851"/>
            <a:ext cx="5057193" cy="547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인과관계 계산 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&amp;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지지율 예측 그래프</a:t>
            </a:r>
            <a:endParaRPr kumimoji="0" lang="ko-KR" altLang="en-US" sz="2000" b="1" i="0" u="none" strike="noStrike" kern="1200" cap="none" spc="0" normalizeH="0" baseline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3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174" y="1470332"/>
            <a:ext cx="591143" cy="591143"/>
          </a:xfrm>
          <a:prstGeom prst="rect">
            <a:avLst/>
          </a:prstGeom>
        </p:spPr>
      </p:pic>
      <p:sp>
        <p:nvSpPr>
          <p:cNvPr id="34" name="직사각형 13"/>
          <p:cNvSpPr/>
          <p:nvPr/>
        </p:nvSpPr>
        <p:spPr>
          <a:xfrm>
            <a:off x="1520663" y="3952875"/>
            <a:ext cx="9847490" cy="8172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●  지지율에 영향을 미치는 키워드들의 누적 데이터를 통해 예측하기 때문에 보다 신뢰성 있는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 예측 된 지지율은 제공한다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5" name="직사각형 13"/>
          <p:cNvSpPr/>
          <p:nvPr/>
        </p:nvSpPr>
        <p:spPr>
          <a:xfrm>
            <a:off x="1546063" y="3130596"/>
            <a:ext cx="9847490" cy="4488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● 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20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대 대선 뿐만 아니라 추후의 선거에서도 유용하게 사용 될 수 있다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직사각형 13"/>
          <p:cNvSpPr/>
          <p:nvPr/>
        </p:nvSpPr>
        <p:spPr>
          <a:xfrm>
            <a:off x="1556292" y="2441244"/>
            <a:ext cx="9847491" cy="45245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●  후보의 지지율에 어떠한 사건이 영향을 미쳤는지 주요 사건을 파악 할 수 있다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5.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기대효과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11"/>
          <p:cNvSpPr/>
          <p:nvPr/>
        </p:nvSpPr>
        <p:spPr>
          <a:xfrm>
            <a:off x="1482631" y="1600158"/>
            <a:ext cx="2575990" cy="54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후보자 감정 분석</a:t>
            </a:r>
            <a:endParaRPr kumimoji="0" lang="en-US" altLang="ko-KR" sz="2000" b="1" i="0" u="none" strike="noStrike" kern="1200" cap="none" spc="0" normalizeH="0" baseline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0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758" y="1551998"/>
            <a:ext cx="630206" cy="63020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44269" y="2493870"/>
            <a:ext cx="9847489" cy="44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●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후보자 감정 분석을 통하여 대중들이 각 후보에 대한 감정의 비율을 한눈에 볼 수 있다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44269" y="3444034"/>
            <a:ext cx="9847489" cy="449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●  후보자의 긍정  부정 댓글의 예시를 눈으로 직접 볼 수 있다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399C224A-CA43-47D3-A9C4-2D74FED1711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783319" y="1719577"/>
            <a:ext cx="709255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783319" y="1959479"/>
            <a:ext cx="8284701" cy="1469521"/>
            <a:chOff x="3881329" y="2027822"/>
            <a:chExt cx="3976116" cy="90995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57AACF9D-0268-4898-8C0F-2BCF7033402C}"/>
                </a:ext>
              </a:extLst>
            </p:cNvPr>
            <p:cNvSpPr/>
            <p:nvPr/>
          </p:nvSpPr>
          <p:spPr>
            <a:xfrm>
              <a:off x="4048969" y="2107704"/>
              <a:ext cx="3808476" cy="830072"/>
            </a:xfrm>
            <a:prstGeom prst="rect">
              <a:avLst/>
            </a:prstGeom>
            <a:pattFill prst="wdUpDiag">
              <a:fgClr>
                <a:schemeClr val="bg1">
                  <a:lumMod val="75000"/>
                </a:schemeClr>
              </a:fgClr>
              <a:bgClr>
                <a:srgbClr val="ECE9E0"/>
              </a:bgClr>
            </a:patt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87240955-0E74-48DB-9EBB-ABD7E7E79F38}"/>
                </a:ext>
              </a:extLst>
            </p:cNvPr>
            <p:cNvSpPr/>
            <p:nvPr/>
          </p:nvSpPr>
          <p:spPr>
            <a:xfrm>
              <a:off x="3881329" y="2027822"/>
              <a:ext cx="3909060" cy="803144"/>
            </a:xfrm>
            <a:prstGeom prst="rect">
              <a:avLst/>
            </a:prstGeom>
            <a:solidFill>
              <a:srgbClr val="FED24B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kern="0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</a:rPr>
                <a:t>감사합니다</a:t>
              </a:r>
              <a:r>
                <a:rPr lang="en-US" altLang="ko-KR" sz="2800" b="1" kern="0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</a:rPr>
                <a:t>.</a:t>
              </a:r>
              <a:endParaRPr lang="en-US" altLang="ko-KR" sz="2800" b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endParaRPr>
            </a:p>
          </p:txBody>
        </p:sp>
      </p:grp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xmlns="" id="{87240955-0E74-48DB-9EBB-ABD7E7E79F38}"/>
              </a:ext>
            </a:extLst>
          </p:cNvPr>
          <p:cNvSpPr/>
          <p:nvPr/>
        </p:nvSpPr>
        <p:spPr>
          <a:xfrm>
            <a:off x="8875876" y="1608681"/>
            <a:ext cx="1052425" cy="22179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dirty="0" err="1">
                <a:solidFill>
                  <a:prstClr val="white"/>
                </a:solidFill>
              </a:rPr>
              <a:t>소컴소컴</a:t>
            </a:r>
            <a:endParaRPr lang="en-US" altLang="ko-KR" sz="1000" b="1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C9B872A-ED0E-49B1-5435-79670E17B3F9}"/>
              </a:ext>
            </a:extLst>
          </p:cNvPr>
          <p:cNvSpPr/>
          <p:nvPr/>
        </p:nvSpPr>
        <p:spPr>
          <a:xfrm>
            <a:off x="8263741" y="4620228"/>
            <a:ext cx="2483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팀장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19011498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권예담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팀원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: 18013186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정예진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19011352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이정은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19013122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고두형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73715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500494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질의 응답</a:t>
            </a:r>
            <a:endParaRPr xmlns:mc="http://schemas.openxmlformats.org/markup-compatibility/2006" xmlns:hp="http://schemas.haansoft.com/office/presentation/8.0" lang="ko-KR" altLang="en-US" sz="2800" b="1" kern="0" mc:Ignorable="hp" hp:hslEmbossed="0">
              <a:ln w="9525"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dist="25400" dir="2700000" algn="tl" rotWithShape="0">
                  <a:prstClr val="black"/>
                </a:outerShdw>
              </a:effectLst>
            </a:endParaRPr>
          </a:p>
        </p:txBody>
      </p:sp>
      <p:pic>
        <p:nvPicPr>
          <p:cNvPr id="13" name="그림 12" descr="An unrolled recurrent neural network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10924" y="2040328"/>
            <a:ext cx="4845037" cy="127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 descr="The repeating module in an LSTM contains four interacting layers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95612" y="1758544"/>
            <a:ext cx="4142166" cy="15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/>
          <p:cNvSpPr/>
          <p:nvPr/>
        </p:nvSpPr>
        <p:spPr>
          <a:xfrm>
            <a:off x="2595127" y="3461352"/>
            <a:ext cx="14830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[ RNN </a:t>
            </a: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모델 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269099" y="3423116"/>
            <a:ext cx="14830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[ LSTM </a:t>
            </a: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모델 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1943" y="1685365"/>
            <a:ext cx="10539630" cy="217841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1943" y="1199223"/>
            <a:ext cx="5737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latin typeface="Abadi"/>
              </a:rPr>
              <a:t>●</a:t>
            </a:r>
            <a:r>
              <a:rPr lang="ko-KR" altLang="en-US" sz="1600" b="1">
                <a:latin typeface="Abadi"/>
              </a:rPr>
              <a:t> 인과관계 추론</a:t>
            </a:r>
            <a:endParaRPr lang="ko-KR" altLang="en-US" sz="1600" b="1">
              <a:latin typeface="Abadi"/>
            </a:endParaRPr>
          </a:p>
        </p:txBody>
      </p:sp>
      <p:sp>
        <p:nvSpPr>
          <p:cNvPr id="21" name="자유형 113"/>
          <p:cNvSpPr/>
          <p:nvPr/>
        </p:nvSpPr>
        <p:spPr>
          <a:xfrm>
            <a:off x="8762429" y="1409114"/>
            <a:ext cx="496428" cy="551273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55840" t="50350" r="24550" b="28910"/>
          <a:stretch>
            <a:fillRect/>
          </a:stretch>
        </p:blipFill>
        <p:spPr>
          <a:xfrm>
            <a:off x="912705" y="4140034"/>
            <a:ext cx="3327953" cy="2199730"/>
          </a:xfrm>
          <a:prstGeom prst="rect">
            <a:avLst/>
          </a:prstGeom>
          <a:ln>
            <a:noFill/>
          </a:ln>
        </p:spPr>
      </p:pic>
      <p:sp>
        <p:nvSpPr>
          <p:cNvPr id="23" name="직사각형 22"/>
          <p:cNvSpPr/>
          <p:nvPr/>
        </p:nvSpPr>
        <p:spPr>
          <a:xfrm>
            <a:off x="1663484" y="6479922"/>
            <a:ext cx="16731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[ </a:t>
            </a: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인과추론 결과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08761" y="3984359"/>
            <a:ext cx="3686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가중치가 </a:t>
            </a:r>
            <a:r>
              <a:rPr lang="en-US" altLang="ko-KR" sz="1200" b="1"/>
              <a:t>0</a:t>
            </a:r>
            <a:r>
              <a:rPr lang="ko-KR" altLang="en-US" sz="1200" b="1"/>
              <a:t>이므로 인과관계가 없다고 판단</a:t>
            </a:r>
            <a:endParaRPr lang="ko-KR" altLang="en-US" sz="1200" b="1"/>
          </a:p>
        </p:txBody>
      </p:sp>
      <p:sp>
        <p:nvSpPr>
          <p:cNvPr id="33" name="직사각형 32"/>
          <p:cNvSpPr/>
          <p:nvPr/>
        </p:nvSpPr>
        <p:spPr>
          <a:xfrm>
            <a:off x="3308761" y="4260610"/>
            <a:ext cx="251012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103140" y="5410388"/>
            <a:ext cx="205621" cy="27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308760" y="5550547"/>
            <a:ext cx="3686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가중치가 </a:t>
            </a:r>
            <a:r>
              <a:rPr lang="en-US" altLang="ko-KR" sz="1200" b="1"/>
              <a:t>1</a:t>
            </a:r>
            <a:r>
              <a:rPr lang="ko-KR" altLang="en-US" sz="1200" b="1"/>
              <a:t>이므로 인과관계가 있다고 판단</a:t>
            </a:r>
            <a:endParaRPr lang="ko-KR" altLang="en-US" sz="1200" b="1"/>
          </a:p>
        </p:txBody>
      </p:sp>
      <p:sp>
        <p:nvSpPr>
          <p:cNvPr id="37" name="직사각형 36"/>
          <p:cNvSpPr/>
          <p:nvPr/>
        </p:nvSpPr>
        <p:spPr>
          <a:xfrm>
            <a:off x="4992958" y="4629283"/>
            <a:ext cx="628633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→ 화면의 결과에서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0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행이 지지율로의 인과관계일 때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, 1,8,9 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열의 키워드가 지지율 예측에 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도움을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줬다는 것을 의미한다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. (0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열은 지지율 변수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en-US" altLang="ko-KR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1"/>
      <p:bldP spid="33" grpId="2" animBg="1"/>
      <p:bldP spid="34" grpId="3" animBg="1"/>
      <p:bldP spid="35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27673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60033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목차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00400" y="2218434"/>
            <a:ext cx="6329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1</a:t>
            </a:r>
            <a:endParaRPr lang="ko-KR" altLang="en-US" sz="5000"/>
          </a:p>
        </p:txBody>
      </p:sp>
      <p:sp>
        <p:nvSpPr>
          <p:cNvPr id="39" name="TextBox 38"/>
          <p:cNvSpPr txBox="1"/>
          <p:nvPr/>
        </p:nvSpPr>
        <p:spPr>
          <a:xfrm>
            <a:off x="4344791" y="2212658"/>
            <a:ext cx="3765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2</a:t>
            </a:r>
            <a:endParaRPr lang="ko-KR" altLang="en-US" sz="5000"/>
          </a:p>
        </p:txBody>
      </p:sp>
      <p:sp>
        <p:nvSpPr>
          <p:cNvPr id="41" name="TextBox 40"/>
          <p:cNvSpPr txBox="1"/>
          <p:nvPr/>
        </p:nvSpPr>
        <p:spPr>
          <a:xfrm>
            <a:off x="7592073" y="2212658"/>
            <a:ext cx="3765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3</a:t>
            </a:r>
            <a:endParaRPr lang="ko-KR" altLang="en-US" sz="5000"/>
          </a:p>
        </p:txBody>
      </p:sp>
      <p:sp>
        <p:nvSpPr>
          <p:cNvPr id="42" name="TextBox 41"/>
          <p:cNvSpPr txBox="1"/>
          <p:nvPr/>
        </p:nvSpPr>
        <p:spPr>
          <a:xfrm>
            <a:off x="1100400" y="4356531"/>
            <a:ext cx="3765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4</a:t>
            </a:r>
            <a:endParaRPr lang="ko-KR" altLang="en-US" sz="5000"/>
          </a:p>
        </p:txBody>
      </p:sp>
      <p:sp>
        <p:nvSpPr>
          <p:cNvPr id="43" name="TextBox 42"/>
          <p:cNvSpPr txBox="1"/>
          <p:nvPr/>
        </p:nvSpPr>
        <p:spPr>
          <a:xfrm>
            <a:off x="4344791" y="4356531"/>
            <a:ext cx="3765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5</a:t>
            </a:r>
            <a:endParaRPr lang="ko-KR" altLang="en-US" sz="5000"/>
          </a:p>
        </p:txBody>
      </p:sp>
      <p:sp>
        <p:nvSpPr>
          <p:cNvPr id="45" name="TextBox 44"/>
          <p:cNvSpPr txBox="1"/>
          <p:nvPr/>
        </p:nvSpPr>
        <p:spPr>
          <a:xfrm>
            <a:off x="1818379" y="2578934"/>
            <a:ext cx="1594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개발 배경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78017" y="2591409"/>
            <a:ext cx="1594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개발 목표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25299" y="2591409"/>
            <a:ext cx="3162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기능소개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57906" y="4650337"/>
            <a:ext cx="1594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시연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15904" y="4621178"/>
            <a:ext cx="1594447" cy="38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기대효과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6096332" y="8536337"/>
            <a:ext cx="335199" cy="0"/>
          </a:xfrm>
          <a:prstGeom prst="line">
            <a:avLst/>
          </a:prstGeom>
          <a:ln w="25400">
            <a:solidFill>
              <a:srgbClr val="4B4784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806618" y="5623983"/>
            <a:ext cx="2087953" cy="385924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전제조건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1913" y="5323087"/>
            <a:ext cx="8018640" cy="78712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모서리가 둥근 직사각형 10"/>
          <p:cNvSpPr/>
          <p:nvPr/>
        </p:nvSpPr>
        <p:spPr>
          <a:xfrm>
            <a:off x="1530310" y="5129329"/>
            <a:ext cx="8018640" cy="857144"/>
          </a:xfrm>
          <a:prstGeom prst="round1Rect">
            <a:avLst>
              <a:gd name="adj" fmla="val 93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30311" y="4621443"/>
            <a:ext cx="2087953" cy="385924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차분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98513" y="5239245"/>
            <a:ext cx="805541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 임의의 두 점에서 함수값들의 차이</a:t>
            </a:r>
            <a:endParaRPr lang="ko-KR" altLang="en-US" sz="1600" b="1"/>
          </a:p>
          <a:p>
            <a:pPr lvl="0">
              <a:defRPr/>
            </a:pPr>
            <a:endParaRPr lang="en-US" altLang="ko-KR" sz="200" b="1"/>
          </a:p>
          <a:p>
            <a:pPr lvl="0">
              <a:defRPr/>
            </a:pPr>
            <a:r>
              <a:rPr lang="en-US" altLang="ko-KR" sz="1600" b="1"/>
              <a:t>  </a:t>
            </a:r>
            <a:r>
              <a:rPr kumimoji="0" lang="ko-KR" altLang="ko-KR" sz="1600" b="1" i="0" u="none" strike="noStrike" cap="none" normalizeH="0" baseline="0">
                <a:solidFill>
                  <a:srgbClr val="000000"/>
                </a:solidFill>
                <a:effectLst/>
              </a:rPr>
              <a:t>f(x</a:t>
            </a:r>
            <a:r>
              <a:rPr kumimoji="0" lang="ko-KR" altLang="ko-KR" sz="1600" b="1" i="0" u="none" strike="noStrike" cap="none" normalizeH="0" baseline="-30000">
                <a:solidFill>
                  <a:srgbClr val="000000"/>
                </a:solidFill>
                <a:effectLst/>
              </a:rPr>
              <a:t>i</a:t>
            </a:r>
            <a:r>
              <a:rPr kumimoji="0" lang="ko-KR" altLang="ko-KR" sz="1600" b="1" i="0" u="none" strike="noStrike" cap="none" normalizeH="0" baseline="0">
                <a:solidFill>
                  <a:srgbClr val="000000"/>
                </a:solidFill>
                <a:effectLst/>
              </a:rPr>
              <a:t>+Δx) - f(x</a:t>
            </a:r>
            <a:r>
              <a:rPr kumimoji="0" lang="ko-KR" altLang="ko-KR" sz="1600" b="1" i="0" u="none" strike="noStrike" cap="none" normalizeH="0" baseline="-30000">
                <a:solidFill>
                  <a:srgbClr val="000000"/>
                </a:solidFill>
                <a:effectLst/>
              </a:rPr>
              <a:t>i</a:t>
            </a:r>
            <a:r>
              <a:rPr kumimoji="0" lang="ko-KR" altLang="ko-KR" sz="1600" b="1" i="0" u="none" strike="noStrike" cap="none" normalizeH="0" baseline="0">
                <a:solidFill>
                  <a:srgbClr val="000000"/>
                </a:solidFill>
                <a:effectLst/>
              </a:rPr>
              <a:t>) 또는 f</a:t>
            </a:r>
            <a:r>
              <a:rPr kumimoji="0" lang="ko-KR" altLang="ko-KR" sz="1600" b="1" i="0" u="none" strike="noStrike" cap="none" normalizeH="0" baseline="-30000">
                <a:solidFill>
                  <a:srgbClr val="000000"/>
                </a:solidFill>
                <a:effectLst/>
              </a:rPr>
              <a:t>k+1</a:t>
            </a:r>
            <a:r>
              <a:rPr kumimoji="0" lang="ko-KR" altLang="ko-KR" sz="1600" b="1" i="0" u="none" strike="noStrike" cap="none" normalizeH="0" baseline="0">
                <a:solidFill>
                  <a:srgbClr val="000000"/>
                </a:solidFill>
                <a:effectLst/>
              </a:rPr>
              <a:t> - f</a:t>
            </a:r>
            <a:r>
              <a:rPr kumimoji="0" lang="ko-KR" altLang="ko-KR" sz="1600" b="1" i="0" u="none" strike="noStrike" cap="none" normalizeH="0" baseline="-30000">
                <a:solidFill>
                  <a:srgbClr val="000000"/>
                </a:solidFill>
                <a:effectLst/>
              </a:rPr>
              <a:t>k</a:t>
            </a:r>
            <a:r>
              <a:rPr kumimoji="0" lang="ko-KR" altLang="ko-KR" sz="800" b="1" i="0" u="none" strike="noStrike" cap="none" normalizeH="0" baseline="0"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1" i="0" u="none" strike="noStrike" cap="none" normalizeH="0" baseline="0">
              <a:solidFill>
                <a:schemeClr val="tx1"/>
              </a:solidFill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63532" y="433171"/>
            <a:ext cx="4215716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1" y="353288"/>
            <a:ext cx="4309964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질의 응답</a:t>
            </a:r>
            <a:endParaRPr xmlns:mc="http://schemas.openxmlformats.org/markup-compatibility/2006" xmlns:hp="http://schemas.haansoft.com/office/presentation/8.0" lang="ko-KR" altLang="en-US" sz="2800" b="1" kern="0" mc:Ignorable="hp" hp:hslEmbossed="0">
              <a:ln w="9525"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dist="254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28724" y="1458677"/>
            <a:ext cx="23443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인과관계 계산 그래프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5891" y="1357390"/>
            <a:ext cx="419382" cy="41938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>
          <a:xfrm>
            <a:off x="1195891" y="1536970"/>
            <a:ext cx="10889689" cy="4291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26020" t="47860" r="48450" b="26150"/>
          <a:stretch>
            <a:fillRect/>
          </a:stretch>
        </p:blipFill>
        <p:spPr>
          <a:xfrm>
            <a:off x="1907506" y="2101764"/>
            <a:ext cx="2801817" cy="1781907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944187" y="3967513"/>
            <a:ext cx="885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차분 이전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l="26620" t="46530" r="49270" b="27480"/>
          <a:stretch>
            <a:fillRect/>
          </a:stretch>
        </p:blipFill>
        <p:spPr>
          <a:xfrm>
            <a:off x="7034559" y="2101764"/>
            <a:ext cx="2742487" cy="178190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963110" y="3967513"/>
            <a:ext cx="885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차분 이후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화살표: 오른쪽 40"/>
          <p:cNvSpPr/>
          <p:nvPr/>
        </p:nvSpPr>
        <p:spPr>
          <a:xfrm>
            <a:off x="5363308" y="2899317"/>
            <a:ext cx="1189892" cy="3278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305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4215716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1" y="353288"/>
            <a:ext cx="4309964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질의 응답</a:t>
            </a:r>
            <a:endParaRPr xmlns:mc="http://schemas.openxmlformats.org/markup-compatibility/2006" xmlns:hp="http://schemas.haansoft.com/office/presentation/8.0" lang="ko-KR" altLang="en-US" sz="2800" b="1" kern="0" mc:Ignorable="hp" hp:hslEmbossed="0">
              <a:ln w="9525"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dist="254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1819550" y="2744996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28724" y="1458677"/>
            <a:ext cx="23443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인과관계 계산 그래프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5891" y="1357390"/>
            <a:ext cx="419382" cy="41938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>
          <a:xfrm>
            <a:off x="1195891" y="1536970"/>
            <a:ext cx="10889689" cy="4291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" name="그림 21" descr="The repeating module in an LSTM contains four interacting layers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06888" y="2089721"/>
            <a:ext cx="4829019" cy="181310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직사각형 30"/>
          <p:cNvSpPr/>
          <p:nvPr/>
        </p:nvSpPr>
        <p:spPr>
          <a:xfrm>
            <a:off x="1639154" y="5551732"/>
            <a:ext cx="8263577" cy="78712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10"/>
          <p:cNvSpPr/>
          <p:nvPr/>
        </p:nvSpPr>
        <p:spPr>
          <a:xfrm>
            <a:off x="1517552" y="4909627"/>
            <a:ext cx="8263578" cy="1284695"/>
          </a:xfrm>
          <a:prstGeom prst="round1Rect">
            <a:avLst>
              <a:gd name="adj" fmla="val 93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17553" y="4401742"/>
            <a:ext cx="2087953" cy="385924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LSTM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85754" y="5019544"/>
            <a:ext cx="85136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 지지율 시계열 데이터</a:t>
            </a:r>
            <a:r>
              <a:rPr lang="en-US" altLang="ko-KR" sz="1600" b="1"/>
              <a:t>(y)</a:t>
            </a:r>
            <a:r>
              <a:rPr lang="ko-KR" altLang="en-US" sz="1600" b="1"/>
              <a:t>와 키워드 빈도수 시계열 데이터</a:t>
            </a:r>
            <a:r>
              <a:rPr lang="en-US" altLang="ko-KR" sz="1600" b="1"/>
              <a:t>(x)</a:t>
            </a:r>
            <a:r>
              <a:rPr lang="ko-KR" altLang="en-US" sz="1600" b="1"/>
              <a:t>에 대해</a:t>
            </a:r>
            <a:endParaRPr lang="ko-KR" altLang="en-US" sz="1600" b="1"/>
          </a:p>
          <a:p>
            <a:pPr lvl="0">
              <a:defRPr/>
            </a:pPr>
            <a:r>
              <a:rPr lang="ko-KR" altLang="en-US" sz="1600" b="1"/>
              <a:t> 다중 선형 회귀분석을 하여 변수들의 가중치가 </a:t>
            </a:r>
            <a:r>
              <a:rPr lang="en-US" altLang="ko-KR" sz="1600" b="1"/>
              <a:t>0</a:t>
            </a:r>
            <a:r>
              <a:rPr lang="ko-KR" altLang="en-US" sz="1600" b="1"/>
              <a:t>이 되면 </a:t>
            </a:r>
            <a:r>
              <a:rPr lang="en-US" altLang="ko-KR" sz="1600" b="1"/>
              <a:t>Granger Causality</a:t>
            </a:r>
            <a:r>
              <a:rPr lang="ko-KR" altLang="en-US" sz="1600" b="1"/>
              <a:t>가 없다</a:t>
            </a:r>
            <a:r>
              <a:rPr lang="en-US" altLang="ko-KR" sz="1600" b="1"/>
              <a:t>.</a:t>
            </a:r>
            <a:endParaRPr lang="en-US" altLang="ko-KR" sz="1600" b="1"/>
          </a:p>
          <a:p>
            <a:pPr lvl="0">
              <a:defRPr/>
            </a:pPr>
            <a:r>
              <a:rPr lang="ko-KR" altLang="en-US" sz="1600" b="1"/>
              <a:t> 가중치를 통한 변수 선택의 효과와 </a:t>
            </a:r>
            <a:r>
              <a:rPr lang="en-US" altLang="ko-KR" sz="1600" b="1"/>
              <a:t>feature</a:t>
            </a:r>
            <a:r>
              <a:rPr lang="ko-KR" altLang="en-US" sz="1600" b="1"/>
              <a:t>의 수가 </a:t>
            </a:r>
            <a:r>
              <a:rPr lang="en-US" altLang="ko-KR" sz="1600" b="1"/>
              <a:t>sample</a:t>
            </a:r>
            <a:r>
              <a:rPr lang="ko-KR" altLang="en-US" sz="1600" b="1"/>
              <a:t>의 수보다 많은 점를 고려하여</a:t>
            </a:r>
            <a:endParaRPr lang="ko-KR" altLang="en-US" sz="1600" b="1"/>
          </a:p>
          <a:p>
            <a:pPr lvl="0">
              <a:defRPr/>
            </a:pPr>
            <a:r>
              <a:rPr lang="en-US" altLang="ko-KR" sz="1600" b="1"/>
              <a:t> </a:t>
            </a:r>
            <a:r>
              <a:rPr lang="ko-KR" altLang="en-US" sz="1600" b="1"/>
              <a:t>가중치 규제로 </a:t>
            </a:r>
            <a:r>
              <a:rPr lang="en-US" altLang="ko-KR" sz="1600" b="1"/>
              <a:t>Elastic Net</a:t>
            </a:r>
            <a:r>
              <a:rPr lang="ko-KR" altLang="en-US" sz="1600" b="1"/>
              <a:t>을 사용했다</a:t>
            </a:r>
            <a:r>
              <a:rPr lang="en-US" altLang="ko-KR" sz="1600" b="1"/>
              <a:t>.</a:t>
            </a:r>
            <a:endParaRPr lang="ko-KR" altLang="en-US" sz="1600" b="1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4090" t="69040" r="58460" b="23390"/>
          <a:stretch>
            <a:fillRect/>
          </a:stretch>
        </p:blipFill>
        <p:spPr>
          <a:xfrm>
            <a:off x="7144118" y="2743735"/>
            <a:ext cx="4144283" cy="71426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633862" y="3774478"/>
            <a:ext cx="6783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LSTM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37824" y="3772023"/>
            <a:ext cx="23568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예시</a:t>
            </a: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그랜저 인과관계 검출 결과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5"/>
          <p:cNvSpPr/>
          <p:nvPr/>
        </p:nvSpPr>
        <p:spPr>
          <a:xfrm>
            <a:off x="1363532" y="500494"/>
            <a:ext cx="2966421" cy="588823"/>
          </a:xfrm>
          <a:prstGeom prst="rect">
            <a:avLst/>
          </a:prstGeom>
          <a:pattFill prst="wdUpDiag">
            <a:fgClr>
              <a:srgbClr val="bfbfbf">
                <a:alpha val="100000"/>
              </a:srgbClr>
            </a:fgClr>
            <a:bgClr>
              <a:srgbClr val="ece9e0">
                <a:alpha val="100000"/>
              </a:srgbClr>
            </a:bgClr>
          </a:pattFill>
          <a:ln w="1905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27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noFill/>
          <a:ln w="19050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</p:spPr>
      </p:cxnSp>
      <p:sp>
        <p:nvSpPr>
          <p:cNvPr id="28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>
              <a:alpha val="100000"/>
            </a:srgbClr>
          </a:solidFill>
          <a:ln w="19050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질의 응답</a:t>
            </a:r>
            <a:endParaRPr xmlns:mc="http://schemas.openxmlformats.org/markup-compatibility/2006" xmlns:hp="http://schemas.haansoft.com/office/presentation/8.0" lang="ko-KR" altLang="en-US" sz="2800" b="1" kern="0" mc:Ignorable="hp" hp:hslEmbossed="0">
              <a:ln w="9525"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dist="254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41" name="직사각형 17"/>
          <p:cNvSpPr/>
          <p:nvPr/>
        </p:nvSpPr>
        <p:spPr>
          <a:xfrm>
            <a:off x="6086097" y="2685857"/>
            <a:ext cx="4969185" cy="623921"/>
          </a:xfrm>
          <a:prstGeom prst="rect">
            <a:avLst/>
          </a:prstGeom>
          <a:pattFill prst="wdUpDiag">
            <a:fgClr>
              <a:srgbClr val="bfbfbf">
                <a:alpha val="100000"/>
              </a:srgbClr>
            </a:fgClr>
            <a:bgClr>
              <a:srgbClr val="ece9e0">
                <a:alpha val="100000"/>
              </a:srgbClr>
            </a:bgClr>
          </a:pattFill>
          <a:ln w="1905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모서리가 둥근 직사각형 10"/>
          <p:cNvSpPr/>
          <p:nvPr/>
        </p:nvSpPr>
        <p:spPr>
          <a:xfrm>
            <a:off x="5946431" y="2319830"/>
            <a:ext cx="5019985" cy="903050"/>
          </a:xfrm>
          <a:prstGeom prst="round1Rect">
            <a:avLst>
              <a:gd name="adj" fmla="val 9336"/>
            </a:avLst>
          </a:prstGeom>
          <a:solidFill>
            <a:srgbClr val="ffffff">
              <a:alpha val="100000"/>
            </a:srgbClr>
          </a:solidFill>
          <a:ln w="22225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예측할 변수의 과거 값뿐만 아니라 예측할 변수와 의존성이 있는 변수들까지 고려하여 선형 함수로 나타내는 확률적 과정</a:t>
            </a:r>
            <a:endParaRPr kumimoji="0" lang="ko-KR" altLang="en-US" sz="1500" b="1" i="0" u="none" strike="noStrike" kern="0" cap="none" spc="0" normalizeH="0" baseline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3" name="직사각형 19"/>
          <p:cNvSpPr/>
          <p:nvPr/>
        </p:nvSpPr>
        <p:spPr>
          <a:xfrm>
            <a:off x="5946433" y="1827375"/>
            <a:ext cx="1431026" cy="400811"/>
          </a:xfrm>
          <a:prstGeom prst="rect">
            <a:avLst/>
          </a:prstGeom>
          <a:solidFill>
            <a:srgbClr val="fed24b">
              <a:alpha val="100000"/>
            </a:srgbClr>
          </a:solidFill>
          <a:ln w="22225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  <a:scene3d>
            <a:camera prst="orthographicFront"/>
            <a:lightRig rig="threePt" dir="t"/>
          </a:scene3d>
          <a:sp3d prstMaterial="matte"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VAR</a:t>
            </a:r>
            <a:endParaRPr kumimoji="0" lang="en-US" altLang="ko-KR" sz="1600" b="1" i="0" u="none" strike="noStrike" kern="1200" cap="none" spc="0" normalizeH="0" baseline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90461" y="3655079"/>
            <a:ext cx="2845513" cy="31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858585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858585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858585"/>
                </a:solidFill>
                <a:latin typeface="맑은 고딕"/>
                <a:ea typeface="맑은 고딕"/>
                <a:cs typeface="맑은 고딕"/>
              </a:rPr>
              <a:t>PACF test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858585"/>
                </a:solidFill>
                <a:latin typeface="맑은 고딕"/>
                <a:ea typeface="맑은 고딕"/>
                <a:cs typeface="맑은 고딕"/>
              </a:rPr>
              <a:t>결과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858585"/>
                </a:solidFill>
                <a:latin typeface="맑은 고딕"/>
                <a:ea typeface="맑은 고딕"/>
                <a:cs typeface="맑은 고딕"/>
              </a:rPr>
              <a:t> var2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858585"/>
                </a:solidFill>
                <a:latin typeface="맑은 고딕"/>
                <a:ea typeface="맑은 고딕"/>
                <a:cs typeface="맑은 고딕"/>
              </a:rPr>
              <a:t>모델 사용</a:t>
            </a:r>
            <a:endParaRPr kumimoji="0" lang="ko-KR" altLang="en-US" sz="1500" b="0" i="0" u="none" strike="noStrike" kern="1200" cap="none" spc="0" normalizeH="0" baseline="0">
              <a:solidFill>
                <a:srgbClr val="858585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6" name="그림 4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51439" y="1810067"/>
            <a:ext cx="4769290" cy="3237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1. </a:t>
            </a:r>
            <a:r>
              <a:rPr lang="ko-KR" altLang="en-US" sz="28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개발 배경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>
          <a:xfrm>
            <a:off x="0" y="0"/>
            <a:ext cx="10457880" cy="3920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Arc 19" hidden="1"/>
          <p:cNvSpPr>
            <a:spLocks noSelect="1"/>
          </p:cNvSpPr>
          <p:nvPr/>
        </p:nvSpPr>
        <p:spPr>
          <a:xfrm>
            <a:off x="0" y="457200"/>
            <a:ext cx="1587500" cy="15875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21600 h 21600"/>
              <a:gd name="T2" fmla="*/ 216000 w 21600"/>
              <a:gd name="T3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" name="그림 19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r="1000"/>
          <a:stretch>
            <a:fillRect/>
          </a:stretch>
        </p:blipFill>
        <p:spPr>
          <a:xfrm>
            <a:off x="1195892" y="2407571"/>
            <a:ext cx="4115078" cy="3725008"/>
          </a:xfrm>
          <a:prstGeom prst="rect">
            <a:avLst/>
          </a:prstGeom>
          <a:ln w="28575"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3525021" y="3032670"/>
            <a:ext cx="641537" cy="3177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95892" y="1817650"/>
            <a:ext cx="4115078" cy="322969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black">
                    <a:lumMod val="85000"/>
                    <a:lumOff val="15000"/>
                  </a:prstClr>
                </a:solidFill>
              </a:rPr>
              <a:t>2022 </a:t>
            </a:r>
            <a:r>
              <a: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</a:rPr>
              <a:t>대선 여론조사의 정확도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55660" y="1817650"/>
            <a:ext cx="3832123" cy="322969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</a:rPr>
              <a:t>여론조사가 후보들에게 끼치는 영향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모서리가 둥근 직사각형 10"/>
          <p:cNvSpPr/>
          <p:nvPr/>
        </p:nvSpPr>
        <p:spPr>
          <a:xfrm>
            <a:off x="6355660" y="2510286"/>
            <a:ext cx="5400000" cy="1394654"/>
          </a:xfrm>
          <a:prstGeom prst="round1Rect">
            <a:avLst>
              <a:gd name="adj" fmla="val 9336"/>
            </a:avLst>
          </a:prstGeom>
          <a:solidFill>
            <a:srgbClr val="FFFFFF">
              <a:alpha val="100000"/>
            </a:srgbClr>
          </a:solidFill>
          <a:ln w="22225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600"/>
              <a:t>수치의 등락에 따라 후보자 및 관계자들은 일희일비 한다</a:t>
            </a:r>
            <a:r>
              <a:rPr lang="en-US" altLang="ko-KR" sz="1600"/>
              <a:t>. </a:t>
            </a:r>
            <a:r>
              <a:rPr lang="ko-KR" altLang="en-US" sz="1600"/>
              <a:t>정치에 조금이라도 관심이 있는 시청자나 독자에게 승자와 패자를 예측하는 지지율 조사결과는 관심을 끌기에 충분한 사안이기 때문이다</a:t>
            </a:r>
            <a:endParaRPr kumimoji="0" lang="ko-KR" altLang="en-US" sz="1500" b="1" i="0" u="none" strike="noStrike" kern="0" cap="none" spc="0" normalizeH="0" baseline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직사각형 13"/>
          <p:cNvSpPr/>
          <p:nvPr/>
        </p:nvSpPr>
        <p:spPr>
          <a:xfrm>
            <a:off x="1065142" y="6301131"/>
            <a:ext cx="3143748" cy="364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→  여론조사의 오차 범위가 매우 크다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kumimoji="0" lang="en-US" altLang="ko-KR" sz="1200" b="1" i="0" u="none" strike="noStrike" kern="1200" cap="none" spc="0" normalizeH="0" baseline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2" animBg="1"/>
      <p:bldP spid="16" grpId="3" animBg="1"/>
      <p:bldP spid="23" grpId="1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1.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개발 배경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>
          <a:xfrm>
            <a:off x="0" y="0"/>
            <a:ext cx="10457880" cy="3920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Arc 19" hidden="1"/>
          <p:cNvSpPr>
            <a:spLocks noSelect="1"/>
          </p:cNvSpPr>
          <p:nvPr/>
        </p:nvSpPr>
        <p:spPr>
          <a:xfrm>
            <a:off x="0" y="457200"/>
            <a:ext cx="1587500" cy="15875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21600 h 21600"/>
              <a:gd name="T2" fmla="*/ 216000 w 21600"/>
              <a:gd name="T3" fmla="*/ 21600 h 21600"/>
            </a:gdLst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8474" y="1787380"/>
            <a:ext cx="4567322" cy="2019718"/>
          </a:xfrm>
          <a:prstGeom prst="rect">
            <a:avLst/>
          </a:prstGeom>
        </p:spPr>
      </p:pic>
      <p:sp>
        <p:nvSpPr>
          <p:cNvPr id="65" name="직사각형 23"/>
          <p:cNvSpPr/>
          <p:nvPr/>
        </p:nvSpPr>
        <p:spPr>
          <a:xfrm>
            <a:off x="1181376" y="1200608"/>
            <a:ext cx="2040080" cy="492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현재 여론조사</a:t>
            </a:r>
            <a:endParaRPr kumimoji="0" lang="ko-KR" altLang="en-US" sz="1800" b="1" i="0" u="none" strike="noStrike" kern="1200" cap="none" spc="0" normalizeH="0" baseline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330872" y="2395761"/>
            <a:ext cx="2598732" cy="1448188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7" name="직사각형 21"/>
          <p:cNvSpPr/>
          <p:nvPr/>
        </p:nvSpPr>
        <p:spPr>
          <a:xfrm>
            <a:off x="6618520" y="3029117"/>
            <a:ext cx="4461344" cy="822356"/>
          </a:xfrm>
          <a:prstGeom prst="rect">
            <a:avLst/>
          </a:prstGeom>
          <a:pattFill prst="wdUpDiag">
            <a:fgClr>
              <a:srgbClr val="bfbfbf">
                <a:alpha val="100000"/>
              </a:srgbClr>
            </a:fgClr>
            <a:bgClr>
              <a:srgbClr val="ece9e0">
                <a:alpha val="100000"/>
              </a:srgbClr>
            </a:bgClr>
          </a:pattFill>
          <a:ln w="1905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8" name="모서리가 둥근 직사각형 10"/>
          <p:cNvSpPr/>
          <p:nvPr/>
        </p:nvSpPr>
        <p:spPr>
          <a:xfrm>
            <a:off x="6496917" y="2835359"/>
            <a:ext cx="4461344" cy="857144"/>
          </a:xfrm>
          <a:prstGeom prst="round1Rect">
            <a:avLst>
              <a:gd name="adj" fmla="val 9336"/>
            </a:avLst>
          </a:prstGeom>
          <a:solidFill>
            <a:srgbClr val="ffffff">
              <a:alpha val="100000"/>
            </a:srgbClr>
          </a:solidFill>
          <a:ln w="22225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1800" b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800" b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kumimoji="0" lang="ko-KR" altLang="en-US" sz="1800" b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일간 조사 한 데이터로 </a:t>
            </a:r>
            <a:endParaRPr kumimoji="0" lang="ko-KR" altLang="en-US" sz="1800" b="1" u="none" strike="noStrike" kern="0" cap="none" spc="0" normalizeH="0" baseline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한 주간의 여론조사를 나타냄 </a:t>
            </a:r>
            <a:endParaRPr kumimoji="0" lang="ko-KR" altLang="en-US" sz="1800" b="1" u="none" strike="noStrike" kern="0" cap="none" spc="0" normalizeH="0" baseline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9" name="직사각형 25"/>
          <p:cNvSpPr/>
          <p:nvPr/>
        </p:nvSpPr>
        <p:spPr>
          <a:xfrm>
            <a:off x="6062197" y="6251446"/>
            <a:ext cx="3595683" cy="322969"/>
          </a:xfrm>
          <a:prstGeom prst="rect">
            <a:avLst/>
          </a:prstGeom>
          <a:solidFill>
            <a:srgbClr val="fed24b">
              <a:alpha val="100000"/>
            </a:srgbClr>
          </a:solidFill>
          <a:ln w="22225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  <a:scene3d>
            <a:camera prst="orthographicFront"/>
            <a:lightRig rig="threePt" dir="t"/>
          </a:scene3d>
          <a:sp3d prstMaterial="matte"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여론조사에 참여하는 대중들의 의견 </a:t>
            </a:r>
            <a:endParaRPr kumimoji="0" lang="ko-KR" altLang="en-US" sz="1200" b="1" i="0" u="none" strike="noStrike" kern="1200" cap="none" spc="0" normalizeH="0" baseline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0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4106" y="5139031"/>
            <a:ext cx="5366489" cy="948010"/>
          </a:xfrm>
          <a:prstGeom prst="rect">
            <a:avLst/>
          </a:prstGeom>
        </p:spPr>
      </p:pic>
      <p:pic>
        <p:nvPicPr>
          <p:cNvPr id="71" name="그림 9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289" y="4936198"/>
            <a:ext cx="2838061" cy="1150843"/>
          </a:xfrm>
          <a:prstGeom prst="rect">
            <a:avLst/>
          </a:prstGeom>
        </p:spPr>
      </p:pic>
      <p:pic>
        <p:nvPicPr>
          <p:cNvPr id="72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4106" y="4041547"/>
            <a:ext cx="8352244" cy="800169"/>
          </a:xfrm>
          <a:prstGeom prst="rect">
            <a:avLst/>
          </a:prstGeom>
        </p:spPr>
      </p:pic>
      <p:pic>
        <p:nvPicPr>
          <p:cNvPr id="73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77517" y="4215985"/>
            <a:ext cx="1795893" cy="1795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1" animBg="1"/>
      <p:bldP spid="68" grpId="2" animBg="1"/>
      <p:bldP spid="69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1.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개발 배경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5892" y="1440394"/>
            <a:ext cx="3595683" cy="322969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댓글의 파급력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3474" y="2236159"/>
            <a:ext cx="5669771" cy="32692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5892" y="2181763"/>
            <a:ext cx="9964497" cy="389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2. </a:t>
            </a:r>
            <a:r>
              <a:rPr lang="ko-KR" altLang="en-US" sz="28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개발 목표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모서리가 둥근 직사각형 104"/>
          <p:cNvSpPr/>
          <p:nvPr/>
        </p:nvSpPr>
        <p:spPr>
          <a:xfrm>
            <a:off x="1588851" y="1669780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113"/>
          <p:cNvSpPr/>
          <p:nvPr/>
        </p:nvSpPr>
        <p:spPr>
          <a:xfrm>
            <a:off x="1642676" y="1540398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26076" y="1540787"/>
            <a:ext cx="91935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정치뉴스 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댓글을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분석하여 선거 후보들의 지지율 변화에 대한 인과관계를 추론한다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047894" y="3447264"/>
            <a:ext cx="683161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시계열 데이터들을 계산하여 인과관계와 상관관계를 구분한다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757179" y="4414079"/>
            <a:ext cx="6831616" cy="49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도출된 인과관계를 다양한 그래프의 형태로 시각화 한다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47894" y="5380894"/>
            <a:ext cx="91336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인과 추론을 통해 추출한 키워드의 빈도수 시계열 데이터를 통해 지지율을 예측한다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28" name="모서리가 둥근 직사각형 104"/>
          <p:cNvSpPr/>
          <p:nvPr/>
        </p:nvSpPr>
        <p:spPr>
          <a:xfrm>
            <a:off x="1598254" y="2580682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모서리가 둥근 직사각형 104"/>
          <p:cNvSpPr/>
          <p:nvPr/>
        </p:nvSpPr>
        <p:spPr>
          <a:xfrm>
            <a:off x="1569882" y="3566958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104"/>
          <p:cNvSpPr/>
          <p:nvPr/>
        </p:nvSpPr>
        <p:spPr>
          <a:xfrm>
            <a:off x="1598254" y="4591673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113"/>
          <p:cNvSpPr/>
          <p:nvPr/>
        </p:nvSpPr>
        <p:spPr>
          <a:xfrm>
            <a:off x="1642676" y="2475636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 113"/>
          <p:cNvSpPr/>
          <p:nvPr/>
        </p:nvSpPr>
        <p:spPr>
          <a:xfrm>
            <a:off x="1614304" y="3467518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113"/>
          <p:cNvSpPr/>
          <p:nvPr/>
        </p:nvSpPr>
        <p:spPr>
          <a:xfrm>
            <a:off x="1642677" y="4472871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49088" y="2430402"/>
            <a:ext cx="10552280" cy="501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비정형 데이터를 가공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분석하여 지지율과 유의미한 관계를 가지는 주요 키워드를 도출한다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39" name="모서리가 둥근 직사각형 104"/>
          <p:cNvSpPr/>
          <p:nvPr/>
        </p:nvSpPr>
        <p:spPr>
          <a:xfrm>
            <a:off x="1598254" y="5569114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113"/>
          <p:cNvSpPr/>
          <p:nvPr/>
        </p:nvSpPr>
        <p:spPr>
          <a:xfrm>
            <a:off x="1642677" y="5450312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5" grpId="1" animBg="1"/>
      <p:bldP spid="36" grpId="2" animBg="1"/>
      <p:bldP spid="37" grpId="3" animBg="1"/>
      <p:bldP spid="40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4071110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1" y="353288"/>
            <a:ext cx="4143859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 dirty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3. </a:t>
            </a:r>
            <a:r>
              <a:rPr lang="ko-KR" altLang="en-US" sz="2800" b="1" kern="0" dirty="0" smtClea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프로젝트 기능소개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 descr="텍스트, 사람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9628" y="1762759"/>
            <a:ext cx="4846427" cy="4671054"/>
          </a:xfrm>
          <a:prstGeom prst="rect">
            <a:avLst/>
          </a:prstGeom>
        </p:spPr>
      </p:pic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46239" y="1533796"/>
            <a:ext cx="4513056" cy="28374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20413" y="3303406"/>
            <a:ext cx="207428" cy="208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" name="직선 화살표 연결선 15"/>
          <p:cNvCxnSpPr>
            <a:stCxn id="11" idx="3"/>
          </p:cNvCxnSpPr>
          <p:nvPr/>
        </p:nvCxnSpPr>
        <p:spPr>
          <a:xfrm flipV="1">
            <a:off x="5127841" y="2671513"/>
            <a:ext cx="1398942" cy="736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032244" y="3303435"/>
            <a:ext cx="330184" cy="208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4485" y="1643386"/>
            <a:ext cx="5499819" cy="5214614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27" idx="3"/>
          </p:cNvCxnSpPr>
          <p:nvPr/>
        </p:nvCxnSpPr>
        <p:spPr>
          <a:xfrm>
            <a:off x="2362428" y="3407545"/>
            <a:ext cx="1420686" cy="4700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63532" y="1195242"/>
            <a:ext cx="8893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Abadi"/>
              </a:rPr>
              <a:t>‘</a:t>
            </a:r>
            <a:r>
              <a:rPr lang="ko-KR" altLang="en-US" sz="1600" b="1">
                <a:latin typeface="Abadi"/>
              </a:rPr>
              <a:t>네이버 뉴스</a:t>
            </a:r>
            <a:r>
              <a:rPr lang="en-US" altLang="ko-KR" sz="1600" b="1">
                <a:latin typeface="Abadi"/>
              </a:rPr>
              <a:t>’ </a:t>
            </a:r>
            <a:r>
              <a:rPr lang="ko-KR" altLang="en-US" sz="1600" b="1">
                <a:latin typeface="Abadi"/>
              </a:rPr>
              <a:t>사이트에서 크롤링하여 데이터를 수집 </a:t>
            </a:r>
            <a:r>
              <a:rPr lang="en-US" altLang="ko-KR" b="1">
                <a:latin typeface="Abadi"/>
              </a:rPr>
              <a:t>(2021.10.01 ~ 2022.03.08)</a:t>
            </a:r>
            <a:endParaRPr lang="ko-KR" altLang="en-US" b="1">
              <a:latin typeface="Abadi"/>
            </a:endParaRPr>
          </a:p>
        </p:txBody>
      </p:sp>
      <p:sp>
        <p:nvSpPr>
          <p:cNvPr id="36" name="직사각형 19"/>
          <p:cNvSpPr/>
          <p:nvPr/>
        </p:nvSpPr>
        <p:spPr>
          <a:xfrm>
            <a:off x="8597589" y="3642590"/>
            <a:ext cx="3358622" cy="972311"/>
          </a:xfrm>
          <a:prstGeom prst="rect">
            <a:avLst/>
          </a:prstGeom>
          <a:solidFill>
            <a:srgbClr val="FED24B">
              <a:alpha val="100000"/>
            </a:srgbClr>
          </a:solidFill>
          <a:ln w="22225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  <a:scene3d>
            <a:camera prst="orthographicFront"/>
            <a:lightRig rig="threePt" dir="t"/>
          </a:scene3d>
          <a:sp3d prstMaterial="matte"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총 </a:t>
            </a:r>
            <a:r>
              <a:rPr kumimoji="0" lang="en-US" altLang="ko-KR" sz="2400" b="1" i="0" u="none" strike="noStrike" kern="1200" cap="none" spc="0" normalizeH="0" baseline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“595,758</a:t>
            </a:r>
            <a:r>
              <a:rPr kumimoji="0" lang="ko-KR" altLang="en-US" sz="2400" b="1" i="0" u="none" strike="noStrike" kern="1200" cap="none" spc="0" normalizeH="0" baseline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개</a:t>
            </a:r>
            <a:r>
              <a:rPr kumimoji="0" lang="en-US" altLang="ko-KR" sz="2400" b="1" i="0" u="none" strike="noStrike" kern="1200" cap="none" spc="0" normalizeH="0" baseline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”</a:t>
            </a:r>
            <a:r>
              <a:rPr kumimoji="0" lang="ko-KR" altLang="en-US" sz="2400" b="1" i="0" u="none" strike="noStrike" kern="1200" cap="none" spc="0" normalizeH="0" baseline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의 뉴스</a:t>
            </a:r>
          </a:p>
        </p:txBody>
      </p:sp>
      <p:sp>
        <p:nvSpPr>
          <p:cNvPr id="37" name="직사각형 19"/>
          <p:cNvSpPr/>
          <p:nvPr/>
        </p:nvSpPr>
        <p:spPr>
          <a:xfrm>
            <a:off x="6725359" y="5725020"/>
            <a:ext cx="3902384" cy="832611"/>
          </a:xfrm>
          <a:prstGeom prst="rect">
            <a:avLst/>
          </a:prstGeom>
          <a:solidFill>
            <a:srgbClr val="FED24B">
              <a:alpha val="100000"/>
            </a:srgbClr>
          </a:solidFill>
          <a:ln w="22225" cap="flat" cmpd="sng" algn="ctr">
            <a:solidFill>
              <a:srgbClr val="404040">
                <a:alpha val="100000"/>
              </a:srgbClr>
            </a:solidFill>
            <a:prstDash val="solid"/>
            <a:miter/>
          </a:ln>
          <a:scene3d>
            <a:camera prst="orthographicFront"/>
            <a:lightRig rig="threePt" dir="t"/>
          </a:scene3d>
          <a:sp3d prstMaterial="matte"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총 </a:t>
            </a:r>
            <a:r>
              <a:rPr kumimoji="0" lang="en-US" altLang="ko-KR" sz="2400" b="1" i="0" u="none" strike="noStrike" kern="1200" cap="none" spc="0" normalizeH="0" baseline="0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“21,626,516</a:t>
            </a:r>
            <a:r>
              <a:rPr kumimoji="0" lang="ko-KR" altLang="en-US" sz="2400" b="1" i="0" u="none" strike="noStrike" kern="1200" cap="none" spc="0" normalizeH="0" baseline="0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개</a:t>
            </a:r>
            <a:r>
              <a:rPr kumimoji="0" lang="en-US" altLang="ko-KR" sz="24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”</a:t>
            </a:r>
            <a:r>
              <a:rPr kumimoji="0" lang="ko-KR" altLang="en-US" sz="24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의 </a:t>
            </a:r>
            <a:r>
              <a:rPr kumimoji="0" lang="ko-KR" altLang="en-US" sz="2400" b="1" i="0" u="none" strike="noStrike" kern="1200" cap="none" spc="0" normalizeH="0" baseline="0" dirty="0" err="1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댓글</a:t>
            </a:r>
            <a:endParaRPr kumimoji="0" lang="ko-KR" altLang="en-US" sz="2400" b="1" i="0" u="none" strike="noStrike" kern="1200" cap="none" spc="0" normalizeH="0" baseline="0" dirty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2" animBg="1"/>
      <p:bldP spid="36" grpId="1" animBg="1"/>
      <p:bldP spid="37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2966421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2" y="353288"/>
            <a:ext cx="3044766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3. </a:t>
            </a:r>
            <a:r>
              <a:rPr lang="ko-KR" altLang="en-US" sz="2800" b="1" ker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시스템 흐름도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514" y="1240404"/>
            <a:ext cx="6268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latin typeface="Abadi"/>
              </a:rPr>
              <a:t>●</a:t>
            </a:r>
            <a:r>
              <a:rPr lang="ko-KR" altLang="en-US" sz="1600" b="1">
                <a:latin typeface="Abadi"/>
              </a:rPr>
              <a:t> 크롤링을 마친 댓글은 </a:t>
            </a:r>
            <a:r>
              <a:rPr lang="en-US" altLang="ko-KR" sz="1600" b="1">
                <a:latin typeface="Abadi"/>
              </a:rPr>
              <a:t>csv </a:t>
            </a:r>
            <a:r>
              <a:rPr lang="ko-KR" altLang="en-US" sz="1600" b="1">
                <a:latin typeface="Abadi"/>
              </a:rPr>
              <a:t>파일 형태로 구글 드라이브에 저장</a:t>
            </a:r>
          </a:p>
        </p:txBody>
      </p:sp>
      <p:pic>
        <p:nvPicPr>
          <p:cNvPr id="3" name="그림 2" descr="텍스트, 안테나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5865" y="2093359"/>
            <a:ext cx="5578323" cy="883997"/>
          </a:xfrm>
          <a:prstGeom prst="rect">
            <a:avLst/>
          </a:prstGeom>
        </p:spPr>
      </p:pic>
      <p:pic>
        <p:nvPicPr>
          <p:cNvPr id="11" name="그림 10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01139" y="2093359"/>
            <a:ext cx="3665538" cy="8839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89410" y="3106266"/>
            <a:ext cx="3506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[ </a:t>
            </a: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날짜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제목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요약봇 데이터 저장 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14078" y="3091205"/>
            <a:ext cx="1987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[ </a:t>
            </a:r>
            <a:r>
              <a:rPr lang="ko-KR" altLang="en-US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댓글 데이터 저장 </a:t>
            </a: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8225" y="1873267"/>
            <a:ext cx="10214653" cy="170045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32006" y="4885462"/>
            <a:ext cx="1860550" cy="265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정규화 및 맞춤법 교정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3985" y="4895162"/>
            <a:ext cx="772015" cy="270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토큰화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39124" y="4910708"/>
            <a:ext cx="1860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불용어 제거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07645" y="4762807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4B4784"/>
                </a:solidFill>
              </a:rPr>
              <a:t>01</a:t>
            </a:r>
            <a:endParaRPr lang="ko-KR" altLang="en-US" sz="3200">
              <a:solidFill>
                <a:srgbClr val="4B4784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480979" y="4684134"/>
            <a:ext cx="8920875" cy="701949"/>
            <a:chOff x="1888825" y="2243918"/>
            <a:chExt cx="8622833" cy="2421965"/>
          </a:xfrm>
        </p:grpSpPr>
        <p:sp>
          <p:nvSpPr>
            <p:cNvPr id="22" name="사각형: 둥근 모서리 3"/>
            <p:cNvSpPr/>
            <p:nvPr/>
          </p:nvSpPr>
          <p:spPr>
            <a:xfrm>
              <a:off x="1888825" y="2250600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093418" y="4548915"/>
              <a:ext cx="116968" cy="116968"/>
            </a:xfrm>
            <a:prstGeom prst="ellipse">
              <a:avLst/>
            </a:prstGeom>
            <a:solidFill>
              <a:srgbClr val="4B478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24" name="사각형: 둥근 모서리 10"/>
            <p:cNvSpPr/>
            <p:nvPr/>
          </p:nvSpPr>
          <p:spPr>
            <a:xfrm>
              <a:off x="1892115" y="2243918"/>
              <a:ext cx="2356799" cy="2356798"/>
            </a:xfrm>
            <a:prstGeom prst="roundRect">
              <a:avLst>
                <a:gd name="adj" fmla="val 9445"/>
              </a:avLst>
            </a:prstGeom>
            <a:noFill/>
            <a:ln w="130175">
              <a:gradFill>
                <a:gsLst>
                  <a:gs pos="80000">
                    <a:schemeClr val="bg1">
                      <a:alpha val="0"/>
                    </a:schemeClr>
                  </a:gs>
                  <a:gs pos="80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사각형: 둥근 모서리 13"/>
            <p:cNvSpPr/>
            <p:nvPr/>
          </p:nvSpPr>
          <p:spPr>
            <a:xfrm>
              <a:off x="4633734" y="2250601"/>
              <a:ext cx="2356799" cy="2356798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838327" y="4548915"/>
              <a:ext cx="116968" cy="116968"/>
            </a:xfrm>
            <a:prstGeom prst="ellipse">
              <a:avLst/>
            </a:prstGeom>
            <a:solidFill>
              <a:srgbClr val="4B478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18"/>
            <p:cNvSpPr/>
            <p:nvPr/>
          </p:nvSpPr>
          <p:spPr>
            <a:xfrm>
              <a:off x="4633733" y="2250601"/>
              <a:ext cx="2356799" cy="2356798"/>
            </a:xfrm>
            <a:prstGeom prst="roundRect">
              <a:avLst>
                <a:gd name="adj" fmla="val 9445"/>
              </a:avLst>
            </a:prstGeom>
            <a:noFill/>
            <a:ln w="130175">
              <a:gradFill>
                <a:gsLst>
                  <a:gs pos="80000">
                    <a:schemeClr val="bg1">
                      <a:alpha val="0"/>
                    </a:schemeClr>
                  </a:gs>
                  <a:gs pos="80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5400000" flipV="1">
              <a:off x="4245624" y="2927899"/>
              <a:ext cx="776216" cy="776215"/>
              <a:chOff x="4401724" y="2464763"/>
              <a:chExt cx="776216" cy="776215"/>
            </a:xfrm>
          </p:grpSpPr>
          <p:sp>
            <p:nvSpPr>
              <p:cNvPr id="41" name="원호 40"/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>
                  <a:gd name="adj1" fmla="val 16200000"/>
                  <a:gd name="adj2" fmla="val 0"/>
                </a:avLst>
              </a:prstGeom>
              <a:ln w="25400">
                <a:solidFill>
                  <a:srgbClr val="4B47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2" name="직선 연결선 41"/>
              <p:cNvCxnSpPr/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25400">
                <a:solidFill>
                  <a:srgbClr val="4B4784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사각형: 둥근 모서리 19"/>
            <p:cNvSpPr/>
            <p:nvPr/>
          </p:nvSpPr>
          <p:spPr>
            <a:xfrm>
              <a:off x="7378643" y="2250600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8583236" y="4548915"/>
              <a:ext cx="116968" cy="116968"/>
            </a:xfrm>
            <a:prstGeom prst="ellipse">
              <a:avLst/>
            </a:prstGeom>
            <a:solidFill>
              <a:srgbClr val="4B478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32" name="사각형: 둥근 모서리 21"/>
            <p:cNvSpPr/>
            <p:nvPr/>
          </p:nvSpPr>
          <p:spPr>
            <a:xfrm>
              <a:off x="7378640" y="2250600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130175">
              <a:gradFill>
                <a:gsLst>
                  <a:gs pos="80000">
                    <a:schemeClr val="bg1">
                      <a:alpha val="0"/>
                    </a:schemeClr>
                  </a:gs>
                  <a:gs pos="80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 rot="5400000" flipV="1">
              <a:off x="9735443" y="2927899"/>
              <a:ext cx="776215" cy="776215"/>
              <a:chOff x="4401724" y="2464763"/>
              <a:chExt cx="776215" cy="776215"/>
            </a:xfrm>
          </p:grpSpPr>
          <p:sp>
            <p:nvSpPr>
              <p:cNvPr id="39" name="원호 38"/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>
                  <a:gd name="adj1" fmla="val 16200000"/>
                  <a:gd name="adj2" fmla="val 0"/>
                </a:avLst>
              </a:prstGeom>
              <a:ln w="25400">
                <a:solidFill>
                  <a:srgbClr val="4B47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25400">
                <a:solidFill>
                  <a:srgbClr val="4B4784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 rot="5400000" flipV="1">
              <a:off x="6990533" y="2927899"/>
              <a:ext cx="776216" cy="776215"/>
              <a:chOff x="4401724" y="2464763"/>
              <a:chExt cx="776216" cy="776215"/>
            </a:xfrm>
          </p:grpSpPr>
          <p:sp>
            <p:nvSpPr>
              <p:cNvPr id="37" name="원호 36"/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>
                  <a:gd name="adj1" fmla="val 16200000"/>
                  <a:gd name="adj2" fmla="val 0"/>
                </a:avLst>
              </a:prstGeom>
              <a:ln w="25400">
                <a:solidFill>
                  <a:srgbClr val="4B47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25400">
                <a:solidFill>
                  <a:srgbClr val="4B4784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타원 42"/>
          <p:cNvSpPr/>
          <p:nvPr/>
        </p:nvSpPr>
        <p:spPr>
          <a:xfrm>
            <a:off x="7600916" y="5764043"/>
            <a:ext cx="1042711" cy="926078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b="1">
                <a:solidFill>
                  <a:prstClr val="white"/>
                </a:solidFill>
              </a:rPr>
              <a:t>전처리</a:t>
            </a:r>
          </a:p>
          <a:p>
            <a:pPr algn="ctr">
              <a:defRPr/>
            </a:pPr>
            <a:r>
              <a:rPr lang="ko-KR" altLang="en-US" b="1">
                <a:solidFill>
                  <a:prstClr val="white"/>
                </a:solidFill>
              </a:rPr>
              <a:t>완료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92422" y="4795945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4B4784"/>
                </a:solidFill>
              </a:rPr>
              <a:t>02</a:t>
            </a:r>
            <a:endParaRPr lang="ko-KR" altLang="en-US" sz="3200">
              <a:solidFill>
                <a:srgbClr val="4B4784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37153" y="4812895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4B4784"/>
                </a:solidFill>
              </a:rPr>
              <a:t>03</a:t>
            </a:r>
            <a:endParaRPr lang="ko-KR" altLang="en-US" sz="3200">
              <a:solidFill>
                <a:srgbClr val="4B4784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77991" y="6149977"/>
            <a:ext cx="1860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어근화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136020" y="6151695"/>
            <a:ext cx="16733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문서 표현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25055" y="6036847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4B4784"/>
                </a:solidFill>
              </a:rPr>
              <a:t>04</a:t>
            </a:r>
            <a:endParaRPr lang="ko-KR" altLang="en-US" sz="3200">
              <a:solidFill>
                <a:srgbClr val="4B4784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498389" y="5958174"/>
            <a:ext cx="6081089" cy="701949"/>
            <a:chOff x="1888825" y="2243918"/>
            <a:chExt cx="5877923" cy="2421965"/>
          </a:xfrm>
        </p:grpSpPr>
        <p:sp>
          <p:nvSpPr>
            <p:cNvPr id="50" name="사각형: 둥근 모서리 3"/>
            <p:cNvSpPr/>
            <p:nvPr/>
          </p:nvSpPr>
          <p:spPr>
            <a:xfrm>
              <a:off x="1888825" y="2250600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3093418" y="4548915"/>
              <a:ext cx="116968" cy="116968"/>
            </a:xfrm>
            <a:prstGeom prst="ellipse">
              <a:avLst/>
            </a:prstGeom>
            <a:solidFill>
              <a:srgbClr val="4B478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52" name="사각형: 둥근 모서리 10"/>
            <p:cNvSpPr/>
            <p:nvPr/>
          </p:nvSpPr>
          <p:spPr>
            <a:xfrm>
              <a:off x="1892115" y="2243918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130175">
              <a:gradFill>
                <a:gsLst>
                  <a:gs pos="80000">
                    <a:schemeClr val="bg1">
                      <a:alpha val="0"/>
                    </a:schemeClr>
                  </a:gs>
                  <a:gs pos="80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사각형: 둥근 모서리 13"/>
            <p:cNvSpPr/>
            <p:nvPr/>
          </p:nvSpPr>
          <p:spPr>
            <a:xfrm>
              <a:off x="4633734" y="2250601"/>
              <a:ext cx="2356799" cy="2356798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5838327" y="4548915"/>
              <a:ext cx="116968" cy="116968"/>
            </a:xfrm>
            <a:prstGeom prst="ellipse">
              <a:avLst/>
            </a:prstGeom>
            <a:solidFill>
              <a:srgbClr val="4B478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모서리 18"/>
            <p:cNvSpPr/>
            <p:nvPr/>
          </p:nvSpPr>
          <p:spPr>
            <a:xfrm>
              <a:off x="4633733" y="2250601"/>
              <a:ext cx="2356799" cy="2356798"/>
            </a:xfrm>
            <a:prstGeom prst="roundRect">
              <a:avLst>
                <a:gd name="adj" fmla="val 9445"/>
              </a:avLst>
            </a:prstGeom>
            <a:noFill/>
            <a:ln w="130175">
              <a:gradFill>
                <a:gsLst>
                  <a:gs pos="80000">
                    <a:schemeClr val="bg1">
                      <a:alpha val="0"/>
                    </a:schemeClr>
                  </a:gs>
                  <a:gs pos="80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5400000" flipV="1">
              <a:off x="4245624" y="2927899"/>
              <a:ext cx="776216" cy="776215"/>
              <a:chOff x="4401724" y="2464763"/>
              <a:chExt cx="776216" cy="776215"/>
            </a:xfrm>
          </p:grpSpPr>
          <p:sp>
            <p:nvSpPr>
              <p:cNvPr id="62" name="원호 61"/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>
                  <a:gd name="adj1" fmla="val 16200000"/>
                  <a:gd name="adj2" fmla="val 0"/>
                </a:avLst>
              </a:prstGeom>
              <a:ln w="25400">
                <a:solidFill>
                  <a:srgbClr val="4B47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63" name="직선 연결선 62"/>
              <p:cNvCxnSpPr/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25400">
                <a:solidFill>
                  <a:srgbClr val="4B4784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 rot="5400000" flipV="1">
              <a:off x="6990533" y="2927899"/>
              <a:ext cx="776216" cy="776215"/>
              <a:chOff x="4401724" y="2464763"/>
              <a:chExt cx="776216" cy="776215"/>
            </a:xfrm>
          </p:grpSpPr>
          <p:sp>
            <p:nvSpPr>
              <p:cNvPr id="60" name="원호 59"/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>
                  <a:gd name="adj1" fmla="val 16200000"/>
                  <a:gd name="adj2" fmla="val 0"/>
                </a:avLst>
              </a:prstGeom>
              <a:ln w="25400">
                <a:solidFill>
                  <a:srgbClr val="4B47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61" name="직선 연결선 60"/>
              <p:cNvCxnSpPr/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25400">
                <a:solidFill>
                  <a:srgbClr val="4B4784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TextBox 63"/>
          <p:cNvSpPr txBox="1"/>
          <p:nvPr/>
        </p:nvSpPr>
        <p:spPr>
          <a:xfrm>
            <a:off x="4609832" y="6069985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4B4784"/>
                </a:solidFill>
              </a:rPr>
              <a:t>05</a:t>
            </a:r>
            <a:endParaRPr lang="ko-KR" altLang="en-US" sz="3200">
              <a:solidFill>
                <a:srgbClr val="4B4784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69097" y="4096217"/>
            <a:ext cx="5737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latin typeface="Abadi"/>
              </a:rPr>
              <a:t>●</a:t>
            </a:r>
            <a:r>
              <a:rPr lang="ko-KR" altLang="en-US" sz="1600" b="1">
                <a:latin typeface="Abadi"/>
              </a:rPr>
              <a:t> 수집한 데이터의 전처리 과정</a:t>
            </a:r>
          </a:p>
        </p:txBody>
      </p:sp>
      <p:sp>
        <p:nvSpPr>
          <p:cNvPr id="66" name="TextBox 17"/>
          <p:cNvSpPr txBox="1"/>
          <p:nvPr/>
        </p:nvSpPr>
        <p:spPr>
          <a:xfrm>
            <a:off x="4644831" y="5458675"/>
            <a:ext cx="1878143" cy="26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문자열에서 단어로 분리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363532" y="433171"/>
            <a:ext cx="4071110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95891" y="353288"/>
            <a:ext cx="4143859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en-US" altLang="ko-KR" sz="2800" b="1" kern="0" dirty="0" smtClea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3.1 </a:t>
            </a:r>
            <a:r>
              <a:rPr lang="ko-KR" altLang="en-US" sz="2800" b="1" kern="0" dirty="0" err="1" smtClea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크롤링</a:t>
            </a:r>
            <a:r>
              <a:rPr lang="ko-KR" altLang="en-US" sz="2800" b="1" kern="0" dirty="0" smtClean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 및 전처리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63532" y="433171"/>
            <a:ext cx="4215716" cy="588823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91758" y="647700"/>
            <a:ext cx="1080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95891" y="353288"/>
            <a:ext cx="4309964" cy="588823"/>
          </a:xfrm>
          <a:prstGeom prst="rect">
            <a:avLst/>
          </a:prstGeom>
          <a:solidFill>
            <a:srgbClr val="fed24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3.2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키워드</a:t>
            </a:r>
            <a:r>
              <a:rPr xmlns:mc="http://schemas.openxmlformats.org/markup-compatibility/2006" xmlns:hp="http://schemas.haansoft.com/office/presentation/8.0" lang="en-US" altLang="ko-KR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 </a:t>
            </a:r>
            <a:r>
              <a:rPr xmlns:mc="http://schemas.openxmlformats.org/markup-compatibility/2006" xmlns:hp="http://schemas.haansoft.com/office/presentation/8.0" lang="ko-KR" altLang="en-US" sz="2800" b="1" kern="0" mc:Ignorable="hp" hp:hslEmbossed="0">
                <a:ln w="9525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dist="25400" dir="2700000" algn="tl" rotWithShape="0">
                    <a:prstClr val="black"/>
                  </a:outerShdw>
                </a:effectLst>
              </a:rPr>
              <a:t>빈도수 분석</a:t>
            </a:r>
            <a:endParaRPr lang="ko-KR" altLang="en-US" sz="2800" b="1" kern="0">
              <a:solidFill>
                <a:prstClr val="white"/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95891" y="1536970"/>
            <a:ext cx="10889689" cy="4291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" name="그림 23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5891" y="1535831"/>
            <a:ext cx="2316681" cy="510584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95545" y="1161538"/>
            <a:ext cx="29303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Ex) 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키워드 빈도 분석 </a:t>
            </a: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csv </a:t>
            </a: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파일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63009" y="3204562"/>
            <a:ext cx="8018640" cy="78712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모서리가 둥근 직사각형 10"/>
          <p:cNvSpPr/>
          <p:nvPr/>
        </p:nvSpPr>
        <p:spPr>
          <a:xfrm>
            <a:off x="3941406" y="3010804"/>
            <a:ext cx="8018640" cy="857144"/>
          </a:xfrm>
          <a:prstGeom prst="round1Rect">
            <a:avLst>
              <a:gd name="adj" fmla="val 93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41407" y="2502918"/>
            <a:ext cx="2087953" cy="385924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Otk.nouns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09609" y="3120720"/>
            <a:ext cx="8055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 전처리된 댓글을 명사 단위로 구분하여 키워드의 언급량을 카운트한다</a:t>
            </a:r>
            <a:r>
              <a:rPr lang="en-US" altLang="ko-KR" sz="1600" b="1"/>
              <a:t>.</a:t>
            </a:r>
            <a:endParaRPr lang="ko-KR" altLang="en-US" sz="1600" b="1"/>
          </a:p>
        </p:txBody>
      </p:sp>
      <p:sp>
        <p:nvSpPr>
          <p:cNvPr id="35" name="직사각형 34"/>
          <p:cNvSpPr/>
          <p:nvPr/>
        </p:nvSpPr>
        <p:spPr>
          <a:xfrm>
            <a:off x="4035128" y="4973216"/>
            <a:ext cx="8018640" cy="787127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rgbClr val="ece9e0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모서리가 둥근 직사각형 10"/>
          <p:cNvSpPr/>
          <p:nvPr/>
        </p:nvSpPr>
        <p:spPr>
          <a:xfrm>
            <a:off x="3913525" y="4779458"/>
            <a:ext cx="8018640" cy="857144"/>
          </a:xfrm>
          <a:prstGeom prst="round1Rect">
            <a:avLst>
              <a:gd name="adj" fmla="val 93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 i="1" ker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13286" y="4328810"/>
            <a:ext cx="2187060" cy="338552"/>
          </a:xfrm>
          <a:prstGeom prst="rect">
            <a:avLst/>
          </a:prstGeom>
          <a:solidFill>
            <a:srgbClr val="fed24b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black">
                    <a:lumMod val="85000"/>
                    <a:lumOff val="15000"/>
                  </a:prstClr>
                </a:solidFill>
              </a:rPr>
              <a:t>KoNLPy</a:t>
            </a:r>
            <a:endParaRPr lang="ko-KR" altLang="en-US" sz="16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81728" y="4889374"/>
            <a:ext cx="8055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/>
              <a:t> KoNLPy</a:t>
            </a:r>
            <a:r>
              <a:rPr lang="ko-KR" altLang="en-US" sz="1600" b="1"/>
              <a:t>는 한국어 정보 처리 파이썬 패키지로 형태소 분석 및 품사 태깅과 같은 </a:t>
            </a:r>
            <a:endParaRPr lang="ko-KR" altLang="en-US" sz="1600" b="1"/>
          </a:p>
          <a:p>
            <a:pPr lvl="0">
              <a:defRPr/>
            </a:pPr>
            <a:r>
              <a:rPr lang="ko-KR" altLang="en-US" sz="1600" b="1"/>
              <a:t> 작업을 한다</a:t>
            </a:r>
            <a:r>
              <a:rPr lang="en-US" altLang="ko-KR" sz="1600" b="1"/>
              <a:t>.</a:t>
            </a:r>
            <a:endParaRPr lang="ko-KR" altLang="en-US" sz="1600" b="1"/>
          </a:p>
        </p:txBody>
      </p:sp>
      <p:sp>
        <p:nvSpPr>
          <p:cNvPr id="42" name="직사각형 41"/>
          <p:cNvSpPr/>
          <p:nvPr/>
        </p:nvSpPr>
        <p:spPr>
          <a:xfrm>
            <a:off x="4329480" y="1746857"/>
            <a:ext cx="448926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키워드 빈도 순위표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키워드 빈도 그래프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0852" y="1535831"/>
            <a:ext cx="579342" cy="57934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472" y="1016000"/>
            <a:ext cx="11418528" cy="5727291"/>
          </a:xfrm>
          <a:prstGeom prst="rect">
            <a:avLst/>
          </a:prstGeom>
        </p:spPr>
      </p:pic>
      <p:sp>
        <p:nvSpPr>
          <p:cNvPr id="45" name="직사각형 37"/>
          <p:cNvSpPr/>
          <p:nvPr/>
        </p:nvSpPr>
        <p:spPr>
          <a:xfrm>
            <a:off x="1010568" y="2915265"/>
            <a:ext cx="5270456" cy="3578198"/>
          </a:xfrm>
          <a:prstGeom prst="rect">
            <a:avLst/>
          </a:prstGeom>
          <a:noFill/>
          <a:ln w="635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69d8a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직사각형 37"/>
          <p:cNvSpPr/>
          <p:nvPr/>
        </p:nvSpPr>
        <p:spPr>
          <a:xfrm>
            <a:off x="6278245" y="1738869"/>
            <a:ext cx="5517400" cy="4812921"/>
          </a:xfrm>
          <a:prstGeom prst="rect">
            <a:avLst/>
          </a:prstGeom>
          <a:noFill/>
          <a:ln w="635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69d8a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TextBox 39"/>
          <p:cNvSpPr txBox="1"/>
          <p:nvPr/>
        </p:nvSpPr>
        <p:spPr>
          <a:xfrm>
            <a:off x="4726990" y="2403697"/>
            <a:ext cx="1496833" cy="3661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월별 키워드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472c4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9" name="TextBox 39"/>
          <p:cNvSpPr txBox="1"/>
          <p:nvPr/>
        </p:nvSpPr>
        <p:spPr>
          <a:xfrm>
            <a:off x="8089668" y="1262578"/>
            <a:ext cx="3766370" cy="36429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키워드 별 빈도수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 지지율 변화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472c4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1" animBg="1"/>
      <p:bldP spid="46" grpId="2" animBg="1"/>
      <p:bldP spid="49" grpId="3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4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815</ep:Words>
  <ep:PresentationFormat>와이드스크린</ep:PresentationFormat>
  <ep:Paragraphs>173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44_Office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2021-12-27T07:35:43.000</dcterms:created>
  <dc:creator>조현석</dc:creator>
  <cp:lastModifiedBy>paqgl</cp:lastModifiedBy>
  <dcterms:modified xsi:type="dcterms:W3CDTF">2022-06-08T11:50:27.040</dcterms:modified>
  <cp:revision>99</cp:revision>
  <dc:title>PowerPoint 프레젠테이션</dc:title>
  <cp:version/>
</cp:coreProperties>
</file>